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 id="2147483680" r:id="rId2"/>
  </p:sldMasterIdLst>
  <p:notesMasterIdLst>
    <p:notesMasterId r:id="rId6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embeddedFontLst>
    <p:embeddedFont>
      <p:font typeface="Arial Black" panose="020B0604020202020204" pitchFamily="34" charset="0"/>
      <p:bold r:id="rId62"/>
    </p:embeddedFont>
    <p:embeddedFont>
      <p:font typeface="Montserrat" pitchFamily="2" charset="77"/>
      <p:regular r:id="rId63"/>
      <p:bold r:id="rId64"/>
    </p:embeddedFont>
    <p:embeddedFont>
      <p:font typeface="Palatino Linotype" panose="02040502050505030304" pitchFamily="18" charset="0"/>
      <p:regular r:id="rId65"/>
      <p:bold r:id="rId66"/>
      <p:italic r:id="rId67"/>
      <p:boldItalic r:id="rId68"/>
    </p:embeddedFont>
    <p:embeddedFont>
      <p:font typeface="Roboto" panose="02000000000000000000" pitchFamily="2" charset="0"/>
      <p:bold r:id="rId6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17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8151"/>
  </p:normalViewPr>
  <p:slideViewPr>
    <p:cSldViewPr snapToGrid="0">
      <p:cViewPr varScale="1">
        <p:scale>
          <a:sx n="136" d="100"/>
          <a:sy n="136" d="100"/>
        </p:scale>
        <p:origin x="200" y="288"/>
      </p:cViewPr>
      <p:guideLst>
        <p:guide orient="horz" pos="1620"/>
        <p:guide pos="217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5.fntdata"/><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1.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4.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hakealert.org/School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usgs.gov/programs/earthquake-hazards/modified-mercalli-intensity-scal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oregon.gov/dogami/earthquakes/pages/earthquakehome.aspx"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pnsn.org/education/pnw-earthquakes/source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cFy3uJYctZ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iris.edu/hq/inclass/animation/1component_seismogram_building_responds_to_p_s_surface_wave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iris.edu/hq/inclass/lesson/seismic_slinkymodeling_p_and_s_waves"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usgs.gov/media/images/p-waves" TargetMode="External"/><Relationship Id="rId5" Type="http://schemas.openxmlformats.org/officeDocument/2006/relationships/hyperlink" Target="https://makeagif.com/gif/longitudinal-waves-on-a-slinky-ZChjoc" TargetMode="External"/><Relationship Id="rId4" Type="http://schemas.openxmlformats.org/officeDocument/2006/relationships/hyperlink" Target="https://www.iris.edu/hq/inclass/video/seismic_slinky_modeling_p_and_s_waves_in_the_classroom"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iris.edu/hq/inclass/lesson/seismic_slinkymodeling_p_and_s_waves"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www.usgs.gov/media/images/s-wavesgif" TargetMode="External"/><Relationship Id="rId4" Type="http://schemas.openxmlformats.org/officeDocument/2006/relationships/hyperlink" Target="https://makeagif.com/gif/transverse-wave-using-slinky-coil-UJEhkl"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DX5VXGmdnAg"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uhlibraries.pressbooks.pub/physicalgeologylab/chapter/earthquake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csn.org/index.php/2025/04/14/04-14-2025-m5-2-near-julian/"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youtube.com/watch?v=NJZqREPc9k0&amp;t=225s" TargetMode="External"/><Relationship Id="rId2" Type="http://schemas.openxmlformats.org/officeDocument/2006/relationships/slide" Target="../slides/slide33.xml"/><Relationship Id="rId1" Type="http://schemas.openxmlformats.org/officeDocument/2006/relationships/notesMaster" Target="../notesMasters/notesMaster1.xml"/><Relationship Id="rId5" Type="http://schemas.openxmlformats.org/officeDocument/2006/relationships/hyperlink" Target="https://www.youtube.com/watch?v=cFy3uJYctZs" TargetMode="External"/><Relationship Id="rId4" Type="http://schemas.openxmlformats.org/officeDocument/2006/relationships/hyperlink" Target="https://www.youtube.com/@ASDschools"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hakealert.org"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drive.google.com/file/d/13kDF4Fx_8bbyLwPu4ROKuhyDMviyDBhH/view?usp=drive_link"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d2d7dcf642_0_9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Note: many ways to get ShakeAlert-powered messages, but </a:t>
            </a:r>
            <a:r>
              <a:rPr lang="en" dirty="0" err="1"/>
              <a:t>MyShake</a:t>
            </a:r>
            <a:r>
              <a:rPr lang="en" dirty="0"/>
              <a:t> is one we use in this workshop.</a:t>
            </a:r>
            <a:endParaRPr dirty="0"/>
          </a:p>
          <a:p>
            <a:pPr marL="0" lvl="0" indent="0" algn="l" rtl="0">
              <a:spcBef>
                <a:spcPts val="0"/>
              </a:spcBef>
              <a:spcAft>
                <a:spcPts val="0"/>
              </a:spcAft>
              <a:buNone/>
            </a:pPr>
            <a:endParaRPr dirty="0"/>
          </a:p>
        </p:txBody>
      </p:sp>
      <p:sp>
        <p:nvSpPr>
          <p:cNvPr id="162" name="Google Shape;162;g3d2d7dcf642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h1ee1c5c09fc1c0ce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h1ee1c5c09fc1c0ce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fa0863e63d_2_4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fa0863e63d_2_4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Add newest graphic to this slide.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fa0863e63d_2_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fa0863e63d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fa0863e63d_2_17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g3fa0863e63d_2_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d2d7dcf642_0_11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3d2d7dcf642_0_111:notes"/>
          <p:cNvSpPr>
            <a:spLocks noGrp="1" noRot="1" noChangeAspect="1"/>
          </p:cNvSpPr>
          <p:nvPr>
            <p:ph type="sldImg" idx="2"/>
          </p:nvPr>
        </p:nvSpPr>
        <p:spPr>
          <a:xfrm>
            <a:off x="685803"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d2d7dcf642_0_124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g3d2d7dcf642_0_12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h294eab506ebb2f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h294eab506ebb2fbf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t>TEACHER NOTE:</a:t>
            </a:r>
            <a:r>
              <a:rPr lang="en" dirty="0"/>
              <a:t> Students may have a lot of background knowledge about plate boundaries and earthquakes if they’re already learned about plate tectonics. Feel free to adapt the speed with which you go through the following science content slides accordingly.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sz="1200" i="0" dirty="0">
                <a:solidFill>
                  <a:schemeClr val="dk1"/>
                </a:solidFill>
              </a:rPr>
              <a:t>This image shows damage caused by the 1989 Loma Prieta earthquake.</a:t>
            </a:r>
            <a:r>
              <a:rPr lang="en" dirty="0"/>
              <a:t> </a:t>
            </a:r>
            <a:endParaRPr dirty="0"/>
          </a:p>
          <a:p>
            <a:pPr marL="0" lvl="0" indent="0" algn="l" rtl="0">
              <a:lnSpc>
                <a:spcPct val="100000"/>
              </a:lnSpc>
              <a:spcBef>
                <a:spcPts val="0"/>
              </a:spcBef>
              <a:spcAft>
                <a:spcPts val="0"/>
              </a:spcAft>
              <a:buSzPts val="1400"/>
              <a:buNone/>
            </a:pPr>
            <a:r>
              <a:rPr lang="en" sz="1000" dirty="0"/>
              <a:t>IMAGE: </a:t>
            </a:r>
            <a:r>
              <a:rPr lang="en" sz="1000" i="1" dirty="0"/>
              <a:t>Image courtesy of </a:t>
            </a:r>
            <a:r>
              <a:rPr lang="en" sz="1000" i="1" dirty="0">
                <a:solidFill>
                  <a:schemeClr val="dk1"/>
                </a:solidFill>
              </a:rPr>
              <a:t>USGS</a:t>
            </a:r>
            <a:endParaRPr sz="1000" i="1"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3fa0863e63d_2_5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fa0863e63d_2_5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Cost-free materials on </a:t>
            </a:r>
            <a:r>
              <a:rPr lang="en" u="sng" dirty="0">
                <a:solidFill>
                  <a:schemeClr val="hlink"/>
                </a:solidFill>
                <a:hlinkClick r:id="rId3"/>
              </a:rPr>
              <a:t>ShakeAlert.org/Schools</a:t>
            </a:r>
            <a:r>
              <a:rPr lang="en" dirty="0"/>
              <a:t> include a sensitive content warning to alert teachers that some students will struggle with this content, and a family engagement letter to let families know in advance that this is being taught. Lessons also acknowledge that emergencies are scary, and provide opportunities for teachers to check in with their students.</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d2d7dcf642_0_126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First we’ll look at a few slides from ShakeAlert Ready Schools lessons.</a:t>
            </a:r>
            <a:endParaRPr dirty="0"/>
          </a:p>
        </p:txBody>
      </p:sp>
      <p:sp>
        <p:nvSpPr>
          <p:cNvPr id="237" name="Google Shape;237;g3d2d7dcf642_0_1261:notes"/>
          <p:cNvSpPr>
            <a:spLocks noGrp="1" noRot="1" noChangeAspect="1"/>
          </p:cNvSpPr>
          <p:nvPr>
            <p:ph type="sldImg" idx="2"/>
          </p:nvPr>
        </p:nvSpPr>
        <p:spPr>
          <a:xfrm>
            <a:off x="685803"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h1ee1c5c09fc1c0ce_0_5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sz="1400" dirty="0"/>
              <a:t>It’s possible that you’ve never experienced an earthquake in Oregon. We don’t have the frequent small earthquakes experienced near the San Andreas Fault, but there are areas at some areas in Oregon have a more than 75% chance of experiencing an earthquake with strong to extreme shaking in the next 100 years.</a:t>
            </a:r>
            <a:endParaRPr sz="1400" dirty="0"/>
          </a:p>
          <a:p>
            <a:pPr marL="0" lvl="0" indent="0" algn="l" rtl="0">
              <a:lnSpc>
                <a:spcPct val="100000"/>
              </a:lnSpc>
              <a:spcBef>
                <a:spcPts val="0"/>
              </a:spcBef>
              <a:spcAft>
                <a:spcPts val="0"/>
              </a:spcAft>
              <a:buClr>
                <a:schemeClr val="dk1"/>
              </a:buClr>
              <a:buSzPts val="1400"/>
              <a:buFont typeface="Arial"/>
              <a:buNone/>
            </a:pPr>
            <a:endParaRPr sz="1400" dirty="0"/>
          </a:p>
          <a:p>
            <a:pPr marL="0" lvl="0" indent="0" algn="l" rtl="0">
              <a:lnSpc>
                <a:spcPct val="100000"/>
              </a:lnSpc>
              <a:spcBef>
                <a:spcPts val="0"/>
              </a:spcBef>
              <a:spcAft>
                <a:spcPts val="0"/>
              </a:spcAft>
              <a:buClr>
                <a:schemeClr val="dk1"/>
              </a:buClr>
              <a:buSzPts val="1400"/>
              <a:buFont typeface="Arial"/>
              <a:buNone/>
            </a:pPr>
            <a:r>
              <a:rPr lang="en" sz="1400" u="sng" dirty="0">
                <a:solidFill>
                  <a:schemeClr val="hlink"/>
                </a:solidFill>
                <a:latin typeface="Arial"/>
                <a:ea typeface="Arial"/>
                <a:cs typeface="Arial"/>
                <a:sym typeface="Arial"/>
                <a:hlinkClick r:id="rId3"/>
              </a:rPr>
              <a:t>Modified Mercalli Intensity</a:t>
            </a:r>
            <a:r>
              <a:rPr lang="en" sz="1400" dirty="0">
                <a:latin typeface="Arial"/>
                <a:ea typeface="Arial"/>
                <a:cs typeface="Arial"/>
                <a:sym typeface="Arial"/>
              </a:rPr>
              <a:t> </a:t>
            </a:r>
            <a:br>
              <a:rPr lang="en" sz="1400" dirty="0">
                <a:latin typeface="Arial"/>
                <a:ea typeface="Arial"/>
                <a:cs typeface="Arial"/>
                <a:sym typeface="Arial"/>
              </a:rPr>
            </a:br>
            <a:br>
              <a:rPr lang="en" sz="1400" dirty="0">
                <a:latin typeface="Arial"/>
                <a:ea typeface="Arial"/>
                <a:cs typeface="Arial"/>
                <a:sym typeface="Arial"/>
              </a:rPr>
            </a:br>
            <a:r>
              <a:rPr lang="en" sz="1400" dirty="0">
                <a:latin typeface="Arial"/>
                <a:ea typeface="Arial"/>
                <a:cs typeface="Arial"/>
                <a:sym typeface="Arial"/>
              </a:rPr>
              <a:t>An MMI of 6 on the 10-point scale will be felt by everyone and may be frightening and cause slight damage. Increasing intensity will result in a range of damage from overturned furniture to partial or complete building collapse. Because of this risk, it is important to prepare your staff and students to respond safely to an earthquake. In case there’s a question regarding MMI scale, show </a:t>
            </a:r>
            <a:r>
              <a:rPr lang="en" sz="1400" u="sng" dirty="0">
                <a:solidFill>
                  <a:schemeClr val="hlink"/>
                </a:solidFill>
                <a:latin typeface="Arial"/>
                <a:ea typeface="Arial"/>
                <a:cs typeface="Arial"/>
                <a:sym typeface="Arial"/>
                <a:hlinkClick r:id="rId3"/>
              </a:rPr>
              <a:t>this scale</a:t>
            </a:r>
            <a:r>
              <a:rPr lang="en" sz="1400" dirty="0">
                <a:latin typeface="Arial"/>
                <a:ea typeface="Arial"/>
                <a:cs typeface="Arial"/>
                <a:sym typeface="Arial"/>
              </a:rPr>
              <a:t> and explain briefly. </a:t>
            </a: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sz="1400" dirty="0"/>
          </a:p>
          <a:p>
            <a:pPr marL="0" lvl="0" indent="0" algn="l" rtl="0">
              <a:lnSpc>
                <a:spcPct val="100000"/>
              </a:lnSpc>
              <a:spcBef>
                <a:spcPts val="0"/>
              </a:spcBef>
              <a:spcAft>
                <a:spcPts val="0"/>
              </a:spcAft>
              <a:buSzPts val="1400"/>
              <a:buNone/>
            </a:pPr>
            <a:endParaRPr sz="1400" dirty="0"/>
          </a:p>
        </p:txBody>
      </p:sp>
      <p:sp>
        <p:nvSpPr>
          <p:cNvPr id="244" name="Google Shape;244;h1ee1c5c09fc1c0ce_0_5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h1ee1c5c09fc1c0ce_0_5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h1ee1c5c09fc1c0ce_0_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“Earthquakes come from four different sources: crustal, subduction zone, intraplate, and volcanoes. The most common are crustal earthquakes, which occur along faults, or breaks in the earth’s crust, at shallow depths of 6-12 miles (10-20 km) below the surface. The two largest earthquakes in recent years in Oregon, Scotts Mills (magnitude 5.6) and the Klamath Falls main shocks (magnitude 5.9 and magnitude 6.0) of 1993 were crustal earthquakes.” </a:t>
            </a:r>
            <a:r>
              <a:rPr lang="en" dirty="0" err="1"/>
              <a:t>DOGAMI</a:t>
            </a:r>
            <a:r>
              <a:rPr lang="en" dirty="0"/>
              <a:t>, </a:t>
            </a:r>
            <a:r>
              <a:rPr lang="en" u="sng" dirty="0">
                <a:solidFill>
                  <a:schemeClr val="hlink"/>
                </a:solidFill>
                <a:hlinkClick r:id="rId3"/>
              </a:rPr>
              <a:t>https://www.oregon.gov/dogami/earthquakes/pages/earthquakehome.aspx</a:t>
            </a:r>
            <a:r>
              <a:rPr lang="en" dirty="0"/>
              <a:t> Volcanic earthquakes occur when rocks move as magma shifts below ground.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u="sng" dirty="0">
                <a:solidFill>
                  <a:schemeClr val="hlink"/>
                </a:solidFill>
                <a:hlinkClick r:id="rId4"/>
              </a:rPr>
              <a:t>https://pnsn.org/education/pnw-earthquakes/sources</a:t>
            </a:r>
            <a:r>
              <a:rPr lang="en" dirty="0"/>
              <a:t> </a:t>
            </a:r>
            <a:endParaRPr dirty="0"/>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h1ee1c5c09fc1c0ce_0_5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h1ee1c5c09fc1c0ce_0_5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dirty="0"/>
              <a:t>We can model an earthquake with a snap of a finger. When we press our two fingers together, there is friction between them which prevents them from moving in the direction of the force, creating a build up of stored potential energy. When friction is overcome, the potential energy is transformed into kinetic energy, or movement, much like an earthquake. Earthquakes can happen at faults, including plate boundaries. Ask students to share their observations of the earthquake animation. In the animation, they should observe a buildup of potential energy, and then sudden lurching motion, causing apples to fall from the trees.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VIDEO</a:t>
            </a:r>
            <a:r>
              <a:rPr lang="en" sz="1000" dirty="0"/>
              <a:t>:  </a:t>
            </a:r>
            <a:r>
              <a:rPr lang="en" sz="1000" i="1" u="none" dirty="0">
                <a:solidFill>
                  <a:schemeClr val="hlink"/>
                </a:solidFill>
              </a:rPr>
              <a:t>Video courtesy of </a:t>
            </a:r>
            <a:r>
              <a:rPr lang="en" sz="1000" i="1" u="none" dirty="0" err="1">
                <a:solidFill>
                  <a:schemeClr val="hlink"/>
                </a:solidFill>
              </a:rPr>
              <a:t>Earthscope</a:t>
            </a:r>
            <a:r>
              <a:rPr lang="en" sz="1000" i="1" u="none" dirty="0">
                <a:solidFill>
                  <a:schemeClr val="hlink"/>
                </a:solidFill>
              </a:rPr>
              <a:t> Consortium</a:t>
            </a:r>
            <a:r>
              <a:rPr lang="en" sz="1000" i="1" u="none" dirty="0"/>
              <a:t> </a:t>
            </a:r>
            <a:endParaRPr dirty="0"/>
          </a:p>
          <a:p>
            <a:pPr marL="0" lvl="0" indent="0" algn="l" rtl="0">
              <a:lnSpc>
                <a:spcPct val="100000"/>
              </a:lnSpc>
              <a:spcBef>
                <a:spcPts val="0"/>
              </a:spcBef>
              <a:spcAft>
                <a:spcPts val="0"/>
              </a:spcAft>
              <a:buClr>
                <a:schemeClr val="dk1"/>
              </a:buClr>
              <a:buSzPts val="1100"/>
              <a:buFont typeface="Arial"/>
              <a:buNone/>
            </a:pPr>
            <a:r>
              <a:rPr lang="en" dirty="0">
                <a:solidFill>
                  <a:schemeClr val="dk1"/>
                </a:solidFill>
              </a:rPr>
              <a:t>IMAGE:  GIF made from: </a:t>
            </a:r>
            <a:r>
              <a:rPr lang="en" u="sng" dirty="0">
                <a:solidFill>
                  <a:schemeClr val="hlink"/>
                </a:solidFill>
                <a:hlinkClick r:id="rId3"/>
              </a:rPr>
              <a:t>https://www.youtube.com/watch?v=cFy3uJYctZs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fa0863e63d_2_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g3fa0863e63d_2_5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t>Teacher Notes: </a:t>
            </a:r>
            <a:r>
              <a:rPr lang="en" i="1" dirty="0"/>
              <a:t>The slide is animated so that the questions appear one at a time. The video will play automatically when you open the slide. To play the video again, click the white play button. </a:t>
            </a:r>
            <a:endParaRPr dirty="0"/>
          </a:p>
          <a:p>
            <a:pPr marL="0" lvl="0" indent="0" algn="l" rtl="0">
              <a:lnSpc>
                <a:spcPct val="100000"/>
              </a:lnSpc>
              <a:spcBef>
                <a:spcPts val="0"/>
              </a:spcBef>
              <a:spcAft>
                <a:spcPts val="0"/>
              </a:spcAft>
              <a:buSzPts val="1400"/>
              <a:buNone/>
            </a:pPr>
            <a:endParaRPr i="1" dirty="0"/>
          </a:p>
          <a:p>
            <a:pPr marL="0" lvl="0" indent="0" algn="l" rtl="0">
              <a:lnSpc>
                <a:spcPct val="100000"/>
              </a:lnSpc>
              <a:spcBef>
                <a:spcPts val="0"/>
              </a:spcBef>
              <a:spcAft>
                <a:spcPts val="0"/>
              </a:spcAft>
              <a:buSzPts val="1400"/>
              <a:buNone/>
            </a:pPr>
            <a:r>
              <a:rPr lang="en" dirty="0"/>
              <a:t>Tell students that waves of energy are released during an earthquake, which we call seismic waves. There are different kinds of seismic waves. Students should observe that the p-wave arrives first and moves the house up and down, the s-wave is second and moves the house side to side, and the surface wave arrives last, and moves the house in an undulating motion. The waves are similar because they all move the house. They are different in the time it takes for them to arrive at the house, whether they move through the earth or across its surface, and in how they move the house. Point out to students that seismic waves transfer energy and not matter. The house moved because energy was transferred from the earthquake to the house, not because matter was transferred from the earthquake to the house.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To view a more detailed model of seismic waves, go to:  </a:t>
            </a:r>
            <a:r>
              <a:rPr lang="en" u="sng" dirty="0">
                <a:solidFill>
                  <a:schemeClr val="hlink"/>
                </a:solidFill>
                <a:hlinkClick r:id="rId3"/>
              </a:rPr>
              <a:t>https://www.iris.edu/hq/inclass/animation/1component_seismogram_building_responds_to_p_s_surface_waves</a:t>
            </a:r>
            <a:r>
              <a:rPr lang="en" dirty="0"/>
              <a:t> </a:t>
            </a:r>
            <a:endParaRPr dirty="0"/>
          </a:p>
          <a:p>
            <a:pPr marL="0" lvl="0" indent="0" algn="l" rtl="0">
              <a:lnSpc>
                <a:spcPct val="100000"/>
              </a:lnSpc>
              <a:spcBef>
                <a:spcPts val="0"/>
              </a:spcBef>
              <a:spcAft>
                <a:spcPts val="0"/>
              </a:spcAft>
              <a:buSzPts val="1400"/>
              <a:buNone/>
            </a:pPr>
            <a:r>
              <a:rPr lang="en" sz="1000" dirty="0"/>
              <a:t>VIDEO: </a:t>
            </a:r>
            <a:r>
              <a:rPr lang="en" sz="1000" i="1" dirty="0"/>
              <a:t>Video courtesy </a:t>
            </a:r>
            <a:r>
              <a:rPr lang="en" sz="1000" i="1" dirty="0" err="1"/>
              <a:t>Earthscope</a:t>
            </a:r>
            <a:r>
              <a:rPr lang="en" sz="1000" i="1" dirty="0"/>
              <a:t> Consortium</a:t>
            </a:r>
            <a:endParaRPr sz="1000" i="1"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h3c8d925a1773f668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h3c8d925a1773f668_1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t>Teacher Notes:</a:t>
            </a:r>
            <a:r>
              <a:rPr lang="en" dirty="0"/>
              <a:t> </a:t>
            </a:r>
            <a:r>
              <a:rPr lang="en" i="1" dirty="0"/>
              <a:t>This slide is optional. If you are modeling waves using a </a:t>
            </a:r>
            <a:r>
              <a:rPr lang="en" i="1" dirty="0">
                <a:solidFill>
                  <a:schemeClr val="dk1"/>
                </a:solidFill>
              </a:rPr>
              <a:t>Slinky</a:t>
            </a:r>
            <a:r>
              <a:rPr lang="en" i="1" baseline="30000" dirty="0">
                <a:solidFill>
                  <a:schemeClr val="dk1"/>
                </a:solidFill>
              </a:rPr>
              <a:t>Ⓡ</a:t>
            </a:r>
            <a:r>
              <a:rPr lang="en" i="1" dirty="0"/>
              <a:t> or section of rope, use this slide to guide your demonstration.  </a:t>
            </a:r>
            <a:endParaRPr i="1" dirty="0"/>
          </a:p>
          <a:p>
            <a:pPr marL="0" lvl="0" indent="0" algn="l" rtl="0">
              <a:lnSpc>
                <a:spcPct val="100000"/>
              </a:lnSpc>
              <a:spcBef>
                <a:spcPts val="0"/>
              </a:spcBef>
              <a:spcAft>
                <a:spcPts val="0"/>
              </a:spcAft>
              <a:buSzPts val="1400"/>
              <a:buNone/>
            </a:pPr>
            <a:r>
              <a:rPr lang="en" dirty="0"/>
              <a:t>To start, explain to students that amplitude is one way we can describe the energy in a wave. Point out that amplitude is the distance from the midline of the wave to the furthest point from the midpoint, called the crest or trough. Ask students to record their ideas on the student sheet.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fa0863e63d_2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fa0863e63d_2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fa0863e63d_2_6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3fa0863e63d_2_6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t>Teacher Notes:</a:t>
            </a:r>
            <a:r>
              <a:rPr lang="en" dirty="0"/>
              <a:t> </a:t>
            </a:r>
            <a:r>
              <a:rPr lang="en" dirty="0">
                <a:solidFill>
                  <a:schemeClr val="dk1"/>
                </a:solidFill>
              </a:rPr>
              <a:t>Tell students that we can model seismic waves using a Slinky. A giant Slinky works best for this. If you have one, have two students hold either end and stretch it out between them on the floor. If you don’t have a Slinky, just show and discuss the animations on the following two slides. </a:t>
            </a:r>
            <a:r>
              <a:rPr lang="en" dirty="0"/>
              <a:t>Model a p-wave with the Slinky by having the student on one end of the Slinky push it toward the other student. Instruct other students to observe. Repeat this step a few times as students share their observations.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SOURCE: Seismic Slinky </a:t>
            </a:r>
            <a:r>
              <a:rPr lang="en" u="sng" dirty="0">
                <a:solidFill>
                  <a:schemeClr val="hlink"/>
                </a:solidFill>
                <a:hlinkClick r:id="rId3"/>
              </a:rPr>
              <a:t>https://www.iris.edu/hq/inclass/lesson/seismic_slinkymodeling_p_and_s_waves</a:t>
            </a:r>
            <a:r>
              <a:rPr lang="en" dirty="0"/>
              <a:t>  </a:t>
            </a:r>
            <a:endParaRPr dirty="0"/>
          </a:p>
          <a:p>
            <a:pPr marL="0" lvl="0" indent="0" algn="l" rtl="0">
              <a:lnSpc>
                <a:spcPct val="100000"/>
              </a:lnSpc>
              <a:spcBef>
                <a:spcPts val="0"/>
              </a:spcBef>
              <a:spcAft>
                <a:spcPts val="0"/>
              </a:spcAft>
              <a:buClr>
                <a:schemeClr val="dk1"/>
              </a:buClr>
              <a:buSzPts val="1100"/>
              <a:buFont typeface="Arial"/>
              <a:buNone/>
            </a:pPr>
            <a:r>
              <a:rPr lang="en" dirty="0">
                <a:solidFill>
                  <a:schemeClr val="dk1"/>
                </a:solidFill>
              </a:rPr>
              <a:t>VIDEO: To watch a video of a teacher demonstrating modeling seismic waves with a Slinky, go to </a:t>
            </a:r>
            <a:r>
              <a:rPr lang="en" u="sng" dirty="0">
                <a:solidFill>
                  <a:schemeClr val="hlink"/>
                </a:solidFill>
                <a:hlinkClick r:id="rId4"/>
              </a:rPr>
              <a:t>https://www.iris.edu/hq/inclass/video/seismic_slinky_modeling_p_and_s_waves_in_the_classroom</a:t>
            </a:r>
            <a:r>
              <a:rPr lang="en" dirty="0">
                <a:solidFill>
                  <a:schemeClr val="dk1"/>
                </a:solidFill>
              </a:rPr>
              <a:t> </a:t>
            </a:r>
            <a:endParaRPr dirty="0">
              <a:solidFill>
                <a:schemeClr val="dk1"/>
              </a:solidFill>
            </a:endParaRPr>
          </a:p>
          <a:p>
            <a:pPr marL="0" marR="0" lvl="0" indent="0" algn="l" rtl="0">
              <a:lnSpc>
                <a:spcPct val="100000"/>
              </a:lnSpc>
              <a:spcBef>
                <a:spcPts val="0"/>
              </a:spcBef>
              <a:spcAft>
                <a:spcPts val="0"/>
              </a:spcAft>
              <a:buClr>
                <a:schemeClr val="dk1"/>
              </a:buClr>
              <a:buSzPts val="1100"/>
              <a:buFont typeface="Arial"/>
              <a:buNone/>
            </a:pPr>
            <a:r>
              <a:rPr lang="en" dirty="0">
                <a:solidFill>
                  <a:schemeClr val="dk1"/>
                </a:solidFill>
              </a:rPr>
              <a:t>GIF: </a:t>
            </a:r>
            <a:r>
              <a:rPr lang="en" u="sng" dirty="0">
                <a:solidFill>
                  <a:schemeClr val="hlink"/>
                </a:solidFill>
                <a:hlinkClick r:id="rId5"/>
              </a:rPr>
              <a:t>https://makeagif.com/gif/longitudinal-waves-on-a-slinky-ZChjoc</a:t>
            </a:r>
            <a:endParaRPr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dirty="0">
                <a:solidFill>
                  <a:schemeClr val="dk1"/>
                </a:solidFill>
              </a:rPr>
              <a:t>IMAGE: </a:t>
            </a:r>
            <a:r>
              <a:rPr lang="en" u="sng" dirty="0">
                <a:solidFill>
                  <a:schemeClr val="hlink"/>
                </a:solidFill>
                <a:hlinkClick r:id="rId6"/>
              </a:rPr>
              <a:t>https://www.usgs.gov/media/images/p-waves</a:t>
            </a:r>
            <a:r>
              <a:rPr lang="en" dirty="0">
                <a:solidFill>
                  <a:schemeClr val="dk1"/>
                </a:solidFill>
              </a:rPr>
              <a:t> </a:t>
            </a:r>
            <a:endParaRPr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fa0863e63d_2_6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g3fa0863e63d_2_6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t>Teacher Notes:</a:t>
            </a:r>
            <a:r>
              <a:rPr lang="en" dirty="0"/>
              <a:t> Model an S-wave with the Slinky by having the student on one end of the Slinky move it back and forth. Instruct other students to observe. Repeat this step a few times as students share their observations.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SOURCE: </a:t>
            </a:r>
            <a:r>
              <a:rPr lang="en" dirty="0">
                <a:solidFill>
                  <a:schemeClr val="dk1"/>
                </a:solidFill>
              </a:rPr>
              <a:t>Seismic Slinky </a:t>
            </a:r>
            <a:r>
              <a:rPr lang="en" u="sng" dirty="0">
                <a:solidFill>
                  <a:schemeClr val="hlink"/>
                </a:solidFill>
                <a:hlinkClick r:id="rId3"/>
              </a:rPr>
              <a:t>https://www.iris.edu/hq/inclass/lesson/seismic_slinkymodeling_p_and_s_waves</a:t>
            </a:r>
            <a:r>
              <a:rPr lang="en" dirty="0">
                <a:solidFill>
                  <a:schemeClr val="dk1"/>
                </a:solidFill>
              </a:rPr>
              <a:t> </a:t>
            </a:r>
            <a:endParaRPr dirty="0"/>
          </a:p>
          <a:p>
            <a:pPr marL="0" lvl="0" indent="0" algn="l" rtl="0">
              <a:lnSpc>
                <a:spcPct val="100000"/>
              </a:lnSpc>
              <a:spcBef>
                <a:spcPts val="0"/>
              </a:spcBef>
              <a:spcAft>
                <a:spcPts val="0"/>
              </a:spcAft>
              <a:buSzPts val="1400"/>
              <a:buNone/>
            </a:pPr>
            <a:r>
              <a:rPr lang="en" dirty="0"/>
              <a:t>GIF:  </a:t>
            </a:r>
            <a:r>
              <a:rPr lang="en" dirty="0">
                <a:solidFill>
                  <a:schemeClr val="dk1"/>
                </a:solidFill>
              </a:rPr>
              <a:t> </a:t>
            </a:r>
            <a:r>
              <a:rPr lang="en" u="sng" dirty="0">
                <a:solidFill>
                  <a:schemeClr val="hlink"/>
                </a:solidFill>
                <a:hlinkClick r:id="rId4"/>
              </a:rPr>
              <a:t>https://makeagif.com/gif/transverse-wave-using-slinky-coil-UJEhkl</a:t>
            </a:r>
            <a:r>
              <a:rPr lang="en" dirty="0">
                <a:solidFill>
                  <a:srgbClr val="0B57D0"/>
                </a:solidFill>
              </a:rPr>
              <a:t>  </a:t>
            </a:r>
            <a:endParaRPr dirty="0">
              <a:solidFill>
                <a:srgbClr val="0B57D0"/>
              </a:solidFill>
            </a:endParaRPr>
          </a:p>
          <a:p>
            <a:pPr marL="0" lvl="0" indent="0" algn="l" rtl="0">
              <a:lnSpc>
                <a:spcPct val="100000"/>
              </a:lnSpc>
              <a:spcBef>
                <a:spcPts val="0"/>
              </a:spcBef>
              <a:spcAft>
                <a:spcPts val="0"/>
              </a:spcAft>
              <a:buSzPts val="1400"/>
              <a:buNone/>
            </a:pPr>
            <a:r>
              <a:rPr lang="en" dirty="0">
                <a:solidFill>
                  <a:schemeClr val="dk1"/>
                </a:solidFill>
              </a:rPr>
              <a:t>IMAGE:</a:t>
            </a:r>
            <a:r>
              <a:rPr lang="en" dirty="0">
                <a:solidFill>
                  <a:srgbClr val="0B57D0"/>
                </a:solidFill>
              </a:rPr>
              <a:t> </a:t>
            </a:r>
            <a:r>
              <a:rPr lang="en" u="sng" dirty="0">
                <a:solidFill>
                  <a:schemeClr val="hlink"/>
                </a:solidFill>
                <a:hlinkClick r:id="rId5"/>
              </a:rPr>
              <a:t>https://www.usgs.gov/media/images/s-wavesgif</a:t>
            </a:r>
            <a:r>
              <a:rPr lang="en" dirty="0">
                <a:solidFill>
                  <a:srgbClr val="0B57D0"/>
                </a:solidFill>
              </a:rPr>
              <a:t> </a:t>
            </a:r>
            <a:endParaRPr dirty="0">
              <a:solidFill>
                <a:srgbClr val="0B57D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fa0863e63d_2_8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g3fa0863e63d_2_8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t>Teacher Notes</a:t>
            </a:r>
            <a:r>
              <a:rPr lang="en" dirty="0"/>
              <a:t>: </a:t>
            </a:r>
            <a:r>
              <a:rPr lang="en" i="1" dirty="0"/>
              <a:t>This slide is optional for teachers who are providing small groups of students with a rope or </a:t>
            </a:r>
            <a:r>
              <a:rPr lang="en" i="1" dirty="0" err="1">
                <a:solidFill>
                  <a:schemeClr val="dk1"/>
                </a:solidFill>
              </a:rPr>
              <a:t>Slinky</a:t>
            </a:r>
            <a:r>
              <a:rPr lang="en" i="1" baseline="30000" dirty="0" err="1">
                <a:solidFill>
                  <a:schemeClr val="dk1"/>
                </a:solidFill>
              </a:rPr>
              <a:t>Ⓡ</a:t>
            </a:r>
            <a:r>
              <a:rPr lang="en" i="1" dirty="0" err="1"/>
              <a:t>to</a:t>
            </a:r>
            <a:r>
              <a:rPr lang="en" i="1" dirty="0"/>
              <a:t> experiment with. The audio describing how to experiment safely will automatically play. </a:t>
            </a:r>
            <a:endParaRPr dirty="0"/>
          </a:p>
          <a:p>
            <a:pPr marL="0" lvl="0" indent="0" algn="l" rtl="0">
              <a:lnSpc>
                <a:spcPct val="100000"/>
              </a:lnSpc>
              <a:spcBef>
                <a:spcPts val="0"/>
              </a:spcBef>
              <a:spcAft>
                <a:spcPts val="0"/>
              </a:spcAft>
              <a:buSzPts val="1400"/>
              <a:buNone/>
            </a:pPr>
            <a:endParaRPr i="1" dirty="0"/>
          </a:p>
          <a:p>
            <a:pPr marL="0" lvl="0" indent="0" algn="l" rtl="0">
              <a:lnSpc>
                <a:spcPct val="100000"/>
              </a:lnSpc>
              <a:spcBef>
                <a:spcPts val="0"/>
              </a:spcBef>
              <a:spcAft>
                <a:spcPts val="0"/>
              </a:spcAft>
              <a:buSzPts val="1400"/>
              <a:buNone/>
            </a:pPr>
            <a:r>
              <a:rPr lang="en" dirty="0"/>
              <a:t>If you are providing students with a Slinky, rope, yarn, etc. to model waves, go over the safety guidelines, and give them time to discover ways to send energy through the material. Consider setting a 4 minute timer for students to experiment, and ask students to be ready to share their observations with the class once time’s up! </a:t>
            </a:r>
            <a:endParaRPr dirty="0"/>
          </a:p>
          <a:p>
            <a:pPr marL="0" lvl="0" indent="0" algn="l" rtl="0">
              <a:lnSpc>
                <a:spcPct val="100000"/>
              </a:lnSpc>
              <a:spcBef>
                <a:spcPts val="0"/>
              </a:spcBef>
              <a:spcAft>
                <a:spcPts val="0"/>
              </a:spcAft>
              <a:buSzPts val="1400"/>
              <a:buNone/>
            </a:pPr>
            <a:r>
              <a:rPr lang="en" dirty="0"/>
              <a:t>SUGGESTED SAFETY GUIDELINES: </a:t>
            </a:r>
            <a:endParaRPr dirty="0"/>
          </a:p>
          <a:p>
            <a:pPr marL="457200" lvl="0" indent="-298450" algn="l" rtl="0">
              <a:lnSpc>
                <a:spcPct val="100000"/>
              </a:lnSpc>
              <a:spcBef>
                <a:spcPts val="0"/>
              </a:spcBef>
              <a:spcAft>
                <a:spcPts val="0"/>
              </a:spcAft>
              <a:buSzPts val="1100"/>
              <a:buAutoNum type="arabicPeriod"/>
            </a:pPr>
            <a:r>
              <a:rPr lang="en" dirty="0"/>
              <a:t>Someone needs to hold the rope or Slinky on each side at all times.  </a:t>
            </a:r>
            <a:endParaRPr dirty="0"/>
          </a:p>
          <a:p>
            <a:pPr marL="457200" lvl="0" indent="-298450" algn="l" rtl="0">
              <a:lnSpc>
                <a:spcPct val="100000"/>
              </a:lnSpc>
              <a:spcBef>
                <a:spcPts val="0"/>
              </a:spcBef>
              <a:spcAft>
                <a:spcPts val="0"/>
              </a:spcAft>
              <a:buSzPts val="1100"/>
              <a:buAutoNum type="arabicPeriod"/>
            </a:pPr>
            <a:r>
              <a:rPr lang="en" dirty="0"/>
              <a:t>Stay seated on your bottom or knees the entire time.  </a:t>
            </a:r>
            <a:endParaRPr dirty="0"/>
          </a:p>
          <a:p>
            <a:pPr marL="457200" lvl="0" indent="-298450" algn="l" rtl="0">
              <a:lnSpc>
                <a:spcPct val="100000"/>
              </a:lnSpc>
              <a:spcBef>
                <a:spcPts val="0"/>
              </a:spcBef>
              <a:spcAft>
                <a:spcPts val="0"/>
              </a:spcAft>
              <a:buSzPts val="1100"/>
              <a:buAutoNum type="arabicPeriod"/>
            </a:pPr>
            <a:r>
              <a:rPr lang="en" dirty="0"/>
              <a:t>The rope or Slinky shouldn’t go higher than stomach-height. </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SzPts val="1400"/>
              <a:buNone/>
            </a:pPr>
            <a:r>
              <a:rPr lang="en" sz="1000" i="0" dirty="0"/>
              <a:t>IMAGE:</a:t>
            </a:r>
            <a:r>
              <a:rPr lang="en" sz="1000" i="1" dirty="0"/>
              <a:t> Image and video courtesy Katrina Arras. Used with permission. </a:t>
            </a:r>
            <a:endParaRPr sz="1000" i="1"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fa0863e63d_2_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fa0863e63d_2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If teachers don’t want to have students physically model this, they could share gifs and videos about waves, and then ask students to watch these students model P- and S-waves. Students could assess whether the 7th graders pictured in the video modeled it correctly, and what else they were able to learn about seismic waves after watching the video clip. </a:t>
            </a:r>
            <a:endParaRPr dirty="0"/>
          </a:p>
          <a:p>
            <a:pPr marL="0" lvl="0" indent="0" algn="l" rtl="0">
              <a:spcBef>
                <a:spcPts val="0"/>
              </a:spcBef>
              <a:spcAft>
                <a:spcPts val="0"/>
              </a:spcAft>
              <a:buNone/>
            </a:pPr>
            <a:r>
              <a:rPr lang="en" b="1" dirty="0"/>
              <a:t>No Touch Options</a:t>
            </a:r>
            <a:endParaRPr b="1" dirty="0"/>
          </a:p>
          <a:p>
            <a:pPr marL="0" lvl="0" indent="0" algn="l" rtl="0">
              <a:spcBef>
                <a:spcPts val="0"/>
              </a:spcBef>
              <a:spcAft>
                <a:spcPts val="0"/>
              </a:spcAft>
              <a:buNone/>
            </a:pPr>
            <a:r>
              <a:rPr lang="en" u="sng" dirty="0"/>
              <a:t>Seated Wave</a:t>
            </a:r>
            <a:r>
              <a:rPr lang="en" dirty="0"/>
              <a:t>: Students sit in a row side-by-side. The student on the end sways sideways toward the next student, and the student next to them sways toward the next student and so on. </a:t>
            </a:r>
            <a:endParaRPr dirty="0"/>
          </a:p>
          <a:p>
            <a:pPr marL="0" lvl="0" indent="0" algn="l" rtl="0">
              <a:spcBef>
                <a:spcPts val="0"/>
              </a:spcBef>
              <a:spcAft>
                <a:spcPts val="0"/>
              </a:spcAft>
              <a:buNone/>
            </a:pPr>
            <a:r>
              <a:rPr lang="en" u="sng" dirty="0"/>
              <a:t>Personal Space P-wave</a:t>
            </a:r>
            <a:r>
              <a:rPr lang="en" dirty="0"/>
              <a:t>: Students stand side-by-side with some space between them. When the earthquake starts, the first student sways toward the next student without touching them, and the next student passes it on until it makes it down the line. </a:t>
            </a:r>
            <a:endParaRPr dirty="0"/>
          </a:p>
          <a:p>
            <a:pPr marL="0" lvl="0" indent="0" algn="l" rtl="0">
              <a:spcBef>
                <a:spcPts val="0"/>
              </a:spcBef>
              <a:spcAft>
                <a:spcPts val="0"/>
              </a:spcAft>
              <a:buNone/>
            </a:pPr>
            <a:r>
              <a:rPr lang="en" u="sng" dirty="0"/>
              <a:t>Arm S-wave</a:t>
            </a:r>
            <a:r>
              <a:rPr lang="en" dirty="0"/>
              <a:t>: Students stand side-by-side with space between them. When the earthquake starts, the first student raising their outer arm up and then the arm closer to the next student. Then the next student does the same until the wave has travelled down the entire chain. </a:t>
            </a:r>
            <a:endParaRPr dirty="0"/>
          </a:p>
          <a:p>
            <a:pPr marL="0" lvl="0" indent="0" algn="l" rtl="0">
              <a:spcBef>
                <a:spcPts val="0"/>
              </a:spcBef>
              <a:spcAft>
                <a:spcPts val="0"/>
              </a:spcAft>
              <a:buNone/>
            </a:pPr>
            <a:r>
              <a:rPr lang="en" u="sng" dirty="0"/>
              <a:t>Step Forward Wave</a:t>
            </a:r>
            <a:r>
              <a:rPr lang="en" dirty="0"/>
              <a:t>: Students stand side-by-side. When the earthquake starts, the first student steps forward and then back. Once they’re back in their original position, the next student steps forward and back. This continues until the last student has stepped forward and back. </a:t>
            </a:r>
            <a:endParaRPr dirty="0"/>
          </a:p>
          <a:p>
            <a:pPr marL="0" lvl="0" indent="0" algn="l" rtl="0">
              <a:spcBef>
                <a:spcPts val="0"/>
              </a:spcBef>
              <a:spcAft>
                <a:spcPts val="0"/>
              </a:spcAft>
              <a:buNone/>
            </a:pPr>
            <a:r>
              <a:rPr lang="en" u="sng" dirty="0"/>
              <a:t>Bowing S-wave</a:t>
            </a:r>
            <a:r>
              <a:rPr lang="en" dirty="0"/>
              <a:t>: Students stand side-by-side. When the earthquake starts, the first student bows over from the waist and then straightens back up. Then the next student repeats this motion and so on until the wave has travelled down the entire chain.</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d2d7dcf642_0_131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p:txBody>
      </p:sp>
      <p:sp>
        <p:nvSpPr>
          <p:cNvPr id="354" name="Google Shape;354;g3d2d7dcf642_0_13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d2d7dcf642_0_136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g3d2d7dcf642_0_13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3d2d7dcf642_0_133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4" name="Google Shape;374;g3d2d7dcf642_0_1331:notes"/>
          <p:cNvSpPr>
            <a:spLocks noGrp="1" noRot="1" noChangeAspect="1"/>
          </p:cNvSpPr>
          <p:nvPr>
            <p:ph type="sldImg" idx="2"/>
          </p:nvPr>
        </p:nvSpPr>
        <p:spPr>
          <a:xfrm>
            <a:off x="685803"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h478181590e2785c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h478181590e2785c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solidFill>
                  <a:schemeClr val="dk1"/>
                </a:solidFill>
              </a:rPr>
              <a:t>Scientists cannot predict exactly when earthquakes will happen. However, recent technology constantly monitors the ground for shaking or movement, and can send out alerts to people once the earthquake starts that may arrive to certain people before strong shaking begins in their area. Earthquakes happen everyday all over the world. The map on the screen shows the 43 magnitude 2.5 and greater earthquakes that happened within 24 hours on May 5, 2026. </a:t>
            </a:r>
            <a:endParaRPr dirty="0"/>
          </a:p>
          <a:p>
            <a:pPr marL="0" lvl="0" indent="0" algn="l" rtl="0">
              <a:spcBef>
                <a:spcPts val="0"/>
              </a:spcBef>
              <a:spcAft>
                <a:spcPts val="0"/>
              </a:spcAft>
              <a:buNone/>
            </a:pPr>
            <a:endParaRPr dirty="0"/>
          </a:p>
        </p:txBody>
      </p:sp>
      <p:sp>
        <p:nvSpPr>
          <p:cNvPr id="382" name="Google Shape;382;h478181590e2785c5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h478181590e2785c5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h478181590e2785c5_0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dirty="0">
                <a:solidFill>
                  <a:schemeClr val="dk1"/>
                </a:solidFill>
              </a:rPr>
              <a:t>As of December 2025, the ShakeAlert earthquake-sensor network consists of over 2000 seismic stations in California, Oregon, and Washington. About 1600 of the sensors are seismometers which measure how </a:t>
            </a:r>
            <a:r>
              <a:rPr lang="en" u="sng" dirty="0">
                <a:solidFill>
                  <a:schemeClr val="dk1"/>
                </a:solidFill>
              </a:rPr>
              <a:t>fast</a:t>
            </a:r>
            <a:r>
              <a:rPr lang="en" dirty="0">
                <a:solidFill>
                  <a:schemeClr val="dk1"/>
                </a:solidFill>
              </a:rPr>
              <a:t> the ground moves when the Earth shakes. There are also high-precision Global Navigation Satellite System sensors that measure how </a:t>
            </a:r>
            <a:r>
              <a:rPr lang="en" u="sng" dirty="0">
                <a:solidFill>
                  <a:schemeClr val="dk1"/>
                </a:solidFill>
              </a:rPr>
              <a:t>far</a:t>
            </a:r>
            <a:r>
              <a:rPr lang="en" dirty="0">
                <a:solidFill>
                  <a:schemeClr val="dk1"/>
                </a:solidFill>
              </a:rPr>
              <a:t> the ground moves, which is used primarily with larger earthquakes. The image</a:t>
            </a:r>
            <a:r>
              <a:rPr lang="en" dirty="0"/>
              <a:t>s </a:t>
            </a:r>
            <a:r>
              <a:rPr lang="en" dirty="0">
                <a:solidFill>
                  <a:schemeClr val="dk1"/>
                </a:solidFill>
              </a:rPr>
              <a:t>shows a ShakeAlert seismic station in Mt St </a:t>
            </a:r>
            <a:r>
              <a:rPr lang="en" dirty="0"/>
              <a:t>H</a:t>
            </a:r>
            <a:r>
              <a:rPr lang="en" dirty="0">
                <a:solidFill>
                  <a:schemeClr val="dk1"/>
                </a:solidFill>
              </a:rPr>
              <a:t>elen, W</a:t>
            </a:r>
            <a:r>
              <a:rPr lang="en" dirty="0"/>
              <a:t>A, </a:t>
            </a:r>
            <a:r>
              <a:rPr lang="en" dirty="0">
                <a:latin typeface="Roboto"/>
                <a:ea typeface="Roboto"/>
                <a:cs typeface="Roboto"/>
                <a:sym typeface="Roboto"/>
              </a:rPr>
              <a:t>Mt Scott Lookout</a:t>
            </a:r>
            <a:r>
              <a:rPr lang="en" dirty="0">
                <a:solidFill>
                  <a:schemeClr val="dk1"/>
                </a:solidFill>
              </a:rPr>
              <a:t>, O</a:t>
            </a:r>
            <a:r>
              <a:rPr lang="en" dirty="0"/>
              <a:t>R and Pasadena, CA.</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 dirty="0"/>
              <a:t>SOURCE: https://</a:t>
            </a:r>
            <a:r>
              <a:rPr lang="en" dirty="0" err="1"/>
              <a:t>www.congress.gov</a:t>
            </a:r>
            <a:r>
              <a:rPr lang="en" dirty="0"/>
              <a:t>/</a:t>
            </a:r>
            <a:r>
              <a:rPr lang="en" dirty="0" err="1"/>
              <a:t>crs</a:t>
            </a:r>
            <a:r>
              <a:rPr lang="en" dirty="0"/>
              <a:t>-product/R47121#_Ref101190788 </a:t>
            </a:r>
            <a:endParaRPr dirty="0"/>
          </a:p>
          <a:p>
            <a:pPr marL="0" lvl="0" indent="0" algn="l" rtl="0">
              <a:spcBef>
                <a:spcPts val="0"/>
              </a:spcBef>
              <a:spcAft>
                <a:spcPts val="0"/>
              </a:spcAft>
              <a:buClr>
                <a:schemeClr val="dk1"/>
              </a:buClr>
              <a:buSzPts val="1200"/>
              <a:buFont typeface="Arial"/>
              <a:buNone/>
            </a:pPr>
            <a:r>
              <a:rPr lang="en" dirty="0"/>
              <a:t>IMAGE: https://</a:t>
            </a:r>
            <a:r>
              <a:rPr lang="en" dirty="0" err="1"/>
              <a:t>pnsn.org</a:t>
            </a:r>
            <a:r>
              <a:rPr lang="en" dirty="0"/>
              <a:t>/blog/2021/03/05/oregon-rolls-out-public-alerting-for-earthquakes-on-march-11-2021</a:t>
            </a:r>
            <a:endParaRPr dirty="0"/>
          </a:p>
          <a:p>
            <a:pPr marL="0" lvl="0" indent="0" algn="l" rtl="0">
              <a:spcBef>
                <a:spcPts val="0"/>
              </a:spcBef>
              <a:spcAft>
                <a:spcPts val="0"/>
              </a:spcAft>
              <a:buNone/>
            </a:pPr>
            <a:endParaRPr dirty="0"/>
          </a:p>
        </p:txBody>
      </p:sp>
      <p:sp>
        <p:nvSpPr>
          <p:cNvPr id="392" name="Google Shape;392;h478181590e2785c5_0_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40a21eb6e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40a21eb6e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Video from </a:t>
            </a:r>
            <a:r>
              <a:rPr lang="en" dirty="0" err="1"/>
              <a:t>Earthscope</a:t>
            </a:r>
            <a:r>
              <a:rPr lang="en" dirty="0"/>
              <a:t>: </a:t>
            </a:r>
            <a:r>
              <a:rPr lang="en" u="sng" dirty="0">
                <a:solidFill>
                  <a:schemeClr val="hlink"/>
                </a:solidFill>
                <a:hlinkClick r:id="rId3"/>
              </a:rPr>
              <a:t>https://www.youtube.com/watch?v=DX5VXGmdnAg</a:t>
            </a:r>
            <a:r>
              <a:rPr lang="en" dirty="0"/>
              <a:t> </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40a21eb6eca_0_11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These are seismograms collected on many seismometers in the network at different distances from the epicenter. Note each individual graph is still amplitude, but the whole figure has distance on the y-axis.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p:txBody>
      </p:sp>
      <p:sp>
        <p:nvSpPr>
          <p:cNvPr id="415" name="Google Shape;415;g40a21eb6eca_0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40a21eb6eca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40a21eb6ec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https://uhlibraries.pressbooks.pub/physicalgeologylab/chapter/earthquakes/</a:t>
            </a:r>
            <a:r>
              <a:rPr lang="en" dirty="0"/>
              <a:t> </a:t>
            </a:r>
            <a:endParaRPr dirty="0"/>
          </a:p>
          <a:p>
            <a:pPr marL="0" lvl="0" indent="0" algn="l" rtl="0">
              <a:spcBef>
                <a:spcPts val="0"/>
              </a:spcBef>
              <a:spcAft>
                <a:spcPts val="0"/>
              </a:spcAft>
              <a:buNone/>
            </a:pPr>
            <a:r>
              <a:rPr lang="en" dirty="0"/>
              <a:t>Explain to participants that the horizontal axis shows the distance from where the earthquake started, and the y-axis shows time since the earthquake started. Each of the marks on the y-axis represents one minute.  </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40a21eb6eca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40a21eb6ec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https://www.scsn.org/index.php/2025/04/14/04-14-2025-m5-2-near-julian/</a:t>
            </a:r>
            <a:r>
              <a:rPr lang="en" dirty="0"/>
              <a:t> </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h3c8d925a1773f668_1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h3c8d925a1773f668_1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https://</a:t>
            </a:r>
            <a:r>
              <a:rPr lang="en" dirty="0" err="1"/>
              <a:t>earthquake.usgs.gov</a:t>
            </a:r>
            <a:r>
              <a:rPr lang="en" dirty="0"/>
              <a:t>/earthquakes/</a:t>
            </a:r>
            <a:r>
              <a:rPr lang="en" dirty="0" err="1"/>
              <a:t>eventpage</a:t>
            </a:r>
            <a:r>
              <a:rPr lang="en" dirty="0"/>
              <a:t>/uw10530748/</a:t>
            </a:r>
            <a:r>
              <a:rPr lang="en" dirty="0" err="1"/>
              <a:t>shakemap</a:t>
            </a:r>
            <a:r>
              <a:rPr lang="en" dirty="0"/>
              <a:t>/intensity</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h3c8d925a1773f668_1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h3c8d925a1773f668_1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https://</a:t>
            </a:r>
            <a:r>
              <a:rPr lang="en" dirty="0" err="1"/>
              <a:t>earthquake.usgs.gov</a:t>
            </a:r>
            <a:r>
              <a:rPr lang="en" dirty="0"/>
              <a:t>/earthquakes/</a:t>
            </a:r>
            <a:r>
              <a:rPr lang="en" dirty="0" err="1"/>
              <a:t>eventpage</a:t>
            </a:r>
            <a:r>
              <a:rPr lang="en" dirty="0"/>
              <a:t>/uw10530748/</a:t>
            </a:r>
            <a:r>
              <a:rPr lang="en" dirty="0" err="1"/>
              <a:t>shakemap</a:t>
            </a:r>
            <a:r>
              <a:rPr lang="en" dirty="0"/>
              <a:t>/intensity</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d2d7dcf642_0_140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5" name="Google Shape;465;g3d2d7dcf642_0_1400:notes"/>
          <p:cNvSpPr>
            <a:spLocks noGrp="1" noRot="1" noChangeAspect="1"/>
          </p:cNvSpPr>
          <p:nvPr>
            <p:ph type="sldImg" idx="2"/>
          </p:nvPr>
        </p:nvSpPr>
        <p:spPr>
          <a:xfrm>
            <a:off x="685803"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h1ee1c5c09fc1c0ce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2" name="Google Shape;472;h1ee1c5c09fc1c0ce_0_3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b="1" dirty="0">
                <a:solidFill>
                  <a:schemeClr val="dk1"/>
                </a:solidFill>
              </a:rPr>
              <a:t>V</a:t>
            </a:r>
            <a:r>
              <a:rPr lang="en" i="1" dirty="0"/>
              <a:t>ideo of a magnitude 7.0 earthquake in Anchorage Alaska on Nov 30, 2018. You can stop the video at 0:58 minutes if desired, as that first clip captures the initial shaking, the class immediately taking protective actions, and then being protected during the subsequent more damaging shaking. </a:t>
            </a:r>
            <a:endParaRPr i="1"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This video shows why immediate action is imperative. We can’t feel the build up of potential energy in the Earth. What we can feel is the transformation of potential energy into kinetic energy, which results in ground shaking. Energy from an earthquake travels at different speeds through the Earth, and here you see students react immediately and appropriately to the first jolt of ground shaking as they Drop, Cover, and Hold On. Therefore, when the slower more damaging energy from the earthquake arrives, they are protected.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VIDEO:  </a:t>
            </a:r>
            <a:r>
              <a:rPr lang="en" u="sng" dirty="0">
                <a:solidFill>
                  <a:schemeClr val="hlink"/>
                </a:solidFill>
                <a:hlinkClick r:id="rId3"/>
              </a:rPr>
              <a:t>https://www.youtube.com/watch?v=NJZqREPc9k0&amp;t=225s</a:t>
            </a:r>
            <a:r>
              <a:rPr lang="en" dirty="0"/>
              <a:t> from </a:t>
            </a:r>
            <a:r>
              <a:rPr lang="en" u="sng" dirty="0">
                <a:solidFill>
                  <a:schemeClr val="hlink"/>
                </a:solidFill>
                <a:hlinkClick r:id="rId4"/>
              </a:rPr>
              <a:t>Anchorage School District</a:t>
            </a:r>
            <a:endParaRPr dirty="0"/>
          </a:p>
          <a:p>
            <a:pPr marL="0" lvl="0" indent="0" algn="l" rtl="0">
              <a:lnSpc>
                <a:spcPct val="100000"/>
              </a:lnSpc>
              <a:spcBef>
                <a:spcPts val="0"/>
              </a:spcBef>
              <a:spcAft>
                <a:spcPts val="0"/>
              </a:spcAft>
              <a:buSzPts val="1400"/>
              <a:buNone/>
            </a:pPr>
            <a:r>
              <a:rPr lang="en" dirty="0"/>
              <a:t>IMAGE:  GIF made from: </a:t>
            </a:r>
            <a:r>
              <a:rPr lang="en" u="sng" dirty="0">
                <a:solidFill>
                  <a:schemeClr val="hlink"/>
                </a:solidFill>
                <a:hlinkClick r:id="rId5"/>
              </a:rPr>
              <a:t>https://www.youtube.com/watch?v=cFy3uJYctZs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d2d7dcf642_0_144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2" name="Google Shape;482;g3d2d7dcf642_0_14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h294eab506ebb2fbf_8_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h294eab506ebb2fbf_8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dk1"/>
                </a:solidFill>
              </a:rPr>
              <a:t>Now that we learned about WHY and Earthquake happens (friction) and the 2 types of seismic waves, we will watch a video that puts all of our learning together. Pay attention to other details about the ShakeAlert Earthquake Early Warning System. After the video I will ask you to share a few things you learned about how ShakeAlert-powered earthquake early warning systems protect our community.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r>
              <a:rPr lang="en" dirty="0">
                <a:solidFill>
                  <a:schemeClr val="dk1"/>
                </a:solidFill>
              </a:rPr>
              <a:t>ShakeAlert Earthquake Early Warning System Overview. This animation is available on </a:t>
            </a:r>
            <a:r>
              <a:rPr lang="en" u="sng" dirty="0">
                <a:solidFill>
                  <a:schemeClr val="dk1"/>
                </a:solidFill>
                <a:hlinkClick r:id="rId3">
                  <a:extLst>
                    <a:ext uri="{A12FA001-AC4F-418D-AE19-62706E023703}">
                      <ahyp:hlinkClr xmlns:ahyp="http://schemas.microsoft.com/office/drawing/2018/hyperlinkcolor" val="tx"/>
                    </a:ext>
                  </a:extLst>
                </a:hlinkClick>
              </a:rPr>
              <a:t>ShakeAlert.org</a:t>
            </a:r>
            <a:r>
              <a:rPr lang="en" dirty="0">
                <a:solidFill>
                  <a:schemeClr val="dk1"/>
                </a:solidFill>
              </a:rPr>
              <a:t> in the Messaging Toolkit at </a:t>
            </a:r>
            <a:r>
              <a:rPr lang="en" u="sng" dirty="0">
                <a:solidFill>
                  <a:schemeClr val="dk1"/>
                </a:solidFill>
                <a:hlinkClick r:id="rId4">
                  <a:extLst>
                    <a:ext uri="{A12FA001-AC4F-418D-AE19-62706E023703}">
                      <ahyp:hlinkClr xmlns:ahyp="http://schemas.microsoft.com/office/drawing/2018/hyperlinkcolor" val="tx"/>
                    </a:ext>
                  </a:extLst>
                </a:hlinkClick>
              </a:rPr>
              <a:t>https://drive.google.com/file/d/13kDF4Fx_8bbyLwPu4ROKuhyDMviyDBhH/view?usp=drive_link</a:t>
            </a:r>
            <a:r>
              <a:rPr lang="en" dirty="0">
                <a:solidFill>
                  <a:schemeClr val="dk1"/>
                </a:solidFill>
              </a:rPr>
              <a:t> </a:t>
            </a:r>
            <a:endParaRPr dirty="0">
              <a:solidFill>
                <a:schemeClr val="dk1"/>
              </a:solidFill>
            </a:endParaRPr>
          </a:p>
          <a:p>
            <a:pPr marL="0" lvl="0" indent="0" algn="l" rtl="0">
              <a:spcBef>
                <a:spcPts val="0"/>
              </a:spcBef>
              <a:spcAft>
                <a:spcPts val="0"/>
              </a:spcAft>
              <a:buNone/>
            </a:pPr>
            <a:endParaRPr dirty="0">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h3c8d925a1773f668_1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h3c8d925a1773f668_1_1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dirty="0">
                <a:solidFill>
                  <a:schemeClr val="dk1"/>
                </a:solidFill>
              </a:rPr>
              <a:t>Assign a student to be the earthquake, and give them the earthquake card to hold up when they trigger the earthquake. Either read to them or have them read to the class how they’ll model the random nature of earthquakes starting. </a:t>
            </a:r>
            <a:endParaRPr dirty="0"/>
          </a:p>
          <a:p>
            <a:pPr marL="0" lvl="0" indent="0" algn="l" rtl="0">
              <a:spcBef>
                <a:spcPts val="0"/>
              </a:spcBef>
              <a:spcAft>
                <a:spcPts val="0"/>
              </a:spcAft>
              <a:buNone/>
            </a:pPr>
            <a:endParaRPr dirty="0"/>
          </a:p>
        </p:txBody>
      </p:sp>
      <p:sp>
        <p:nvSpPr>
          <p:cNvPr id="502" name="Google Shape;502;h3c8d925a1773f668_1_1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h3c8d925a1773f668_1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8" name="Google Shape;508;h3c8d925a1773f668_1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Tell students that </a:t>
            </a:r>
            <a:r>
              <a:rPr lang="en" dirty="0">
                <a:solidFill>
                  <a:schemeClr val="dk1"/>
                </a:solidFill>
              </a:rPr>
              <a:t>earthquakes generate seismic waves. P-Waves are the fastest, and compress and stretch the lithosphere parallel to the direction the seismic wave travels. If you have time, consider modeling this with a giant metal spring. </a:t>
            </a:r>
            <a:endParaRPr dirty="0"/>
          </a:p>
          <a:p>
            <a:pPr marL="0" lvl="0" indent="0" algn="l" rtl="0">
              <a:spcBef>
                <a:spcPts val="0"/>
              </a:spcBef>
              <a:spcAft>
                <a:spcPts val="0"/>
              </a:spcAft>
              <a:buNone/>
            </a:pPr>
            <a:endParaRPr dirty="0"/>
          </a:p>
        </p:txBody>
      </p:sp>
      <p:sp>
        <p:nvSpPr>
          <p:cNvPr id="509" name="Google Shape;509;h3c8d925a1773f668_1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h3c8d925a1773f668_1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h3c8d925a1773f668_1_1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solidFill>
                  <a:schemeClr val="dk1"/>
                </a:solidFill>
              </a:rPr>
              <a:t>Distribute the P-Wave card to a student. Either have them read the directions on how they’ll model this, or read it aloud to the class yourself. </a:t>
            </a:r>
            <a:endParaRPr dirty="0"/>
          </a:p>
          <a:p>
            <a:pPr marL="0" lvl="0" indent="0" algn="l" rtl="0">
              <a:spcBef>
                <a:spcPts val="0"/>
              </a:spcBef>
              <a:spcAft>
                <a:spcPts val="0"/>
              </a:spcAft>
              <a:buNone/>
            </a:pPr>
            <a:endParaRPr dirty="0"/>
          </a:p>
        </p:txBody>
      </p:sp>
      <p:sp>
        <p:nvSpPr>
          <p:cNvPr id="524" name="Google Shape;524;h3c8d925a1773f668_1_1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h3c8d925a1773f668_1_1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0" name="Google Shape;530;h3c8d925a1773f668_1_1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t>Tell students that </a:t>
            </a:r>
            <a:r>
              <a:rPr lang="en" dirty="0">
                <a:solidFill>
                  <a:schemeClr val="dk1"/>
                </a:solidFill>
              </a:rPr>
              <a:t>earthquakes also generate S-waves. S-Waves are slower, and cause the lithosphere to move back and forth perpendicular to the direction they are travelling. If you have time, consider modeling this with a giant metal spring. </a:t>
            </a:r>
            <a:endParaRPr dirty="0"/>
          </a:p>
        </p:txBody>
      </p:sp>
      <p:sp>
        <p:nvSpPr>
          <p:cNvPr id="531" name="Google Shape;531;h3c8d925a1773f668_1_16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h3c8d925a1773f668_1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h3c8d925a1773f668_1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dirty="0">
                <a:solidFill>
                  <a:schemeClr val="dk1"/>
                </a:solidFill>
              </a:rPr>
              <a:t>Distribute the S-Wave card to a student. Either have them read the directions on how they’ll model this, or read it aloud to the class yourself. </a:t>
            </a:r>
            <a:endParaRPr dirty="0"/>
          </a:p>
        </p:txBody>
      </p:sp>
      <p:sp>
        <p:nvSpPr>
          <p:cNvPr id="549" name="Google Shape;549;h3c8d925a1773f668_1_1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h3c8d925a1773f668_1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5" name="Google Shape;555;h3c8d925a1773f668_1_1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dirty="0"/>
              <a:t>Provide all students with the student sheet. </a:t>
            </a:r>
            <a:endParaRPr dirty="0"/>
          </a:p>
        </p:txBody>
      </p:sp>
      <p:sp>
        <p:nvSpPr>
          <p:cNvPr id="556" name="Google Shape;556;h3c8d925a1773f668_1_1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h3c8d925a1773f668_1_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h3c8d925a1773f668_1_1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The diagram is animated. As you click you will see the earthquake appear, and the P- and S-Waves move across the room.</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marR="0" lvl="0" indent="0" algn="l" rtl="0">
              <a:lnSpc>
                <a:spcPct val="100000"/>
              </a:lnSpc>
              <a:spcBef>
                <a:spcPts val="0"/>
              </a:spcBef>
              <a:spcAft>
                <a:spcPts val="0"/>
              </a:spcAft>
              <a:buClr>
                <a:schemeClr val="dk1"/>
              </a:buClr>
              <a:buSzPts val="1200"/>
              <a:buFont typeface="Arial"/>
              <a:buNone/>
            </a:pPr>
            <a:r>
              <a:rPr lang="en" dirty="0"/>
              <a:t>After students model the random time the earthquake starts, and the P- and S-Waves, ask them to record observations on their student sheet and then share them with the class.. They should notice that the P-Wave moved faster than the S-Wave, and arrived at the other end of the room before the S-Wave. They should also notice that the further the seismic waves are from where the earthquake started, the larger the distance between them. </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564" name="Google Shape;564;h3c8d925a1773f668_1_1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h3c8d925a1773f668_1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9" name="Google Shape;579;h3c8d925a1773f668_1_2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solidFill>
                  <a:schemeClr val="dk1"/>
                </a:solidFill>
              </a:rPr>
              <a:t>This slide is animated. Click to show the seismic station saying beep as the P-wave passes it. </a:t>
            </a:r>
            <a:endParaRPr dirty="0"/>
          </a:p>
          <a:p>
            <a:pPr marL="0" marR="0" lvl="0" indent="0" algn="l" rtl="0">
              <a:lnSpc>
                <a:spcPct val="100000"/>
              </a:lnSpc>
              <a:spcBef>
                <a:spcPts val="0"/>
              </a:spcBef>
              <a:spcAft>
                <a:spcPts val="0"/>
              </a:spcAft>
              <a:buClr>
                <a:schemeClr val="dk1"/>
              </a:buClr>
              <a:buSzPts val="1200"/>
              <a:buFont typeface="Arial"/>
              <a:buNone/>
            </a:pPr>
            <a:endParaRPr dirty="0">
              <a:solidFill>
                <a:schemeClr val="dk1"/>
              </a:solidFill>
            </a:endParaRPr>
          </a:p>
          <a:p>
            <a:pPr marL="0" lvl="0" indent="0" algn="l" rtl="0">
              <a:spcBef>
                <a:spcPts val="0"/>
              </a:spcBef>
              <a:spcAft>
                <a:spcPts val="0"/>
              </a:spcAft>
              <a:buClr>
                <a:schemeClr val="dk1"/>
              </a:buClr>
              <a:buSzPts val="1200"/>
              <a:buFont typeface="Arial"/>
              <a:buNone/>
            </a:pPr>
            <a:r>
              <a:rPr lang="en" dirty="0">
                <a:solidFill>
                  <a:schemeClr val="dk1"/>
                </a:solidFill>
              </a:rPr>
              <a:t>Assign a student to be the seismic station. That student will stand 1 meter in front of where the P- and S-waves will start, and face  from them. They will say, “Beep!”  when they see the P-wave in their peripheral vision.</a:t>
            </a:r>
            <a:endParaRPr dirty="0"/>
          </a:p>
          <a:p>
            <a:pPr marL="0" lvl="0" indent="0" algn="l" rtl="0">
              <a:spcBef>
                <a:spcPts val="0"/>
              </a:spcBef>
              <a:spcAft>
                <a:spcPts val="0"/>
              </a:spcAft>
              <a:buClr>
                <a:schemeClr val="dk1"/>
              </a:buClr>
              <a:buSzPts val="1200"/>
              <a:buFont typeface="Arial"/>
              <a:buNone/>
            </a:pPr>
            <a:endParaRPr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dirty="0">
              <a:solidFill>
                <a:schemeClr val="dk1"/>
              </a:solidFill>
            </a:endParaRPr>
          </a:p>
          <a:p>
            <a:pPr marL="0" lvl="0" indent="0" algn="l" rtl="0">
              <a:spcBef>
                <a:spcPts val="0"/>
              </a:spcBef>
              <a:spcAft>
                <a:spcPts val="0"/>
              </a:spcAft>
              <a:buNone/>
            </a:pPr>
            <a:endParaRPr dirty="0"/>
          </a:p>
        </p:txBody>
      </p:sp>
      <p:sp>
        <p:nvSpPr>
          <p:cNvPr id="580" name="Google Shape;580;h3c8d925a1773f668_1_2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h3c8d925a1773f668_1_2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9" name="Google Shape;589;h3c8d925a1773f668_1_2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dirty="0"/>
              <a:t>Click to play the video. </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r>
              <a:rPr lang="en" dirty="0"/>
              <a:t>Tell students that when an earthquake is detected by the seismic sensors, the information is passed to the Processing Center. ShakeAlert quickly estimates the location, magnitude, and shaking intensity of the earthquake. If the event fits the right profile, a ShakeAlert Message is issued by the USGS. Play the video clip (0:32) that reviews what students have learned so far about earthquakes and explains how data is processed to determine whether to issue a ShakeAlert Messages. </a:t>
            </a:r>
            <a:endParaRPr dirty="0"/>
          </a:p>
        </p:txBody>
      </p:sp>
      <p:sp>
        <p:nvSpPr>
          <p:cNvPr id="590" name="Google Shape;590;h3c8d925a1773f668_1_2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h3c8d925a1773f668_1_2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h3c8d925a1773f668_1_2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Click to repeat the seismic station animation from the previous slide and show the processing center holding up their sign to represent the ShakeAlert Message. </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marR="0" lvl="0" indent="0" algn="l" rtl="0">
              <a:lnSpc>
                <a:spcPct val="100000"/>
              </a:lnSpc>
              <a:spcBef>
                <a:spcPts val="0"/>
              </a:spcBef>
              <a:spcAft>
                <a:spcPts val="0"/>
              </a:spcAft>
              <a:buClr>
                <a:schemeClr val="dk1"/>
              </a:buClr>
              <a:buSzPts val="1200"/>
              <a:buFont typeface="Arial"/>
              <a:buNone/>
            </a:pPr>
            <a:r>
              <a:rPr lang="en" dirty="0"/>
              <a:t>Assign a student to model the process center. To do this, they will make calculating noises and raise the</a:t>
            </a:r>
            <a:r>
              <a:rPr lang="en" dirty="0">
                <a:solidFill>
                  <a:schemeClr val="dk1"/>
                </a:solidFill>
              </a:rPr>
              <a:t>ir  “ShakeAlert Message” card when they hear</a:t>
            </a:r>
            <a:r>
              <a:rPr lang="en" dirty="0"/>
              <a:t> the seismic station beep.</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lvl="0" indent="0" algn="l" rtl="0">
              <a:spcBef>
                <a:spcPts val="0"/>
              </a:spcBef>
              <a:spcAft>
                <a:spcPts val="0"/>
              </a:spcAft>
              <a:buNone/>
            </a:pPr>
            <a:endParaRPr dirty="0"/>
          </a:p>
        </p:txBody>
      </p:sp>
      <p:sp>
        <p:nvSpPr>
          <p:cNvPr id="602" name="Google Shape;602;h3c8d925a1773f668_1_2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h3c8d925a1773f668_1_2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h3c8d925a1773f668_1_2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Once a ShakeAlert Message is issued, it’s picked up by alert delivery partners. They publish the alerts on multiple devices including cell phones, public announcement systems, </a:t>
            </a:r>
            <a:r>
              <a:rPr lang="en" dirty="0" err="1"/>
              <a:t>chromebooks</a:t>
            </a:r>
            <a:r>
              <a:rPr lang="en" dirty="0"/>
              <a:t>, TV and radio, and billboards. They also trigger automated actions. </a:t>
            </a:r>
            <a:endParaRPr dirty="0"/>
          </a:p>
        </p:txBody>
      </p:sp>
      <p:sp>
        <p:nvSpPr>
          <p:cNvPr id="613" name="Google Shape;613;h3c8d925a1773f668_1_2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h3c8d925a1773f668_1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h3c8d925a1773f668_1_2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Click to show ShakeAlert Message animation and Alert Delivery Partner responding after ShakeAlert sign is raised.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Assign a student to be the Alert Delivery Partner in the model. When they receive the message from the Processing Center, they’ll immediately say, “Earthquake Detected. Expect Shaking. Drop, Cover,</a:t>
            </a:r>
            <a:r>
              <a:rPr lang="en" dirty="0">
                <a:solidFill>
                  <a:schemeClr val="dk1"/>
                </a:solidFill>
              </a:rPr>
              <a:t> and </a:t>
            </a:r>
            <a:r>
              <a:rPr lang="en" dirty="0"/>
              <a:t>Hold On!”</a:t>
            </a:r>
            <a:endParaRPr dirty="0"/>
          </a:p>
        </p:txBody>
      </p:sp>
      <p:sp>
        <p:nvSpPr>
          <p:cNvPr id="622" name="Google Shape;622;h3c8d925a1773f668_1_2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h3c8d925a1773f668_1_2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0" name="Google Shape;630;h3c8d925a1773f668_1_2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 dirty="0"/>
              <a:t>Tell students that </a:t>
            </a:r>
            <a:r>
              <a:rPr lang="en" dirty="0">
                <a:solidFill>
                  <a:schemeClr val="dk1"/>
                </a:solidFill>
              </a:rPr>
              <a:t>the ShakeAlert Earthquake Early Warning System can provide seconds of warning before strong shaking arrives. </a:t>
            </a:r>
            <a:endParaRPr dirty="0"/>
          </a:p>
          <a:p>
            <a:pPr marL="0" marR="0" lvl="0" indent="0" algn="l" rtl="0">
              <a:lnSpc>
                <a:spcPct val="100000"/>
              </a:lnSpc>
              <a:spcBef>
                <a:spcPts val="0"/>
              </a:spcBef>
              <a:spcAft>
                <a:spcPts val="0"/>
              </a:spcAft>
              <a:buClr>
                <a:schemeClr val="dk1"/>
              </a:buClr>
              <a:buSzPts val="1200"/>
              <a:buFont typeface="Arial"/>
              <a:buNone/>
            </a:pPr>
            <a:endParaRPr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r>
              <a:rPr lang="en" dirty="0">
                <a:solidFill>
                  <a:schemeClr val="dk1"/>
                </a:solidFill>
              </a:rPr>
              <a:t>Ask students what they should do if they had seconds of warning before strong shaking from an earthquake arrives. </a:t>
            </a:r>
            <a:endParaRPr dirty="0"/>
          </a:p>
          <a:p>
            <a:pPr marL="0" marR="0" lvl="0" indent="0" algn="l" rtl="0">
              <a:lnSpc>
                <a:spcPct val="100000"/>
              </a:lnSpc>
              <a:spcBef>
                <a:spcPts val="0"/>
              </a:spcBef>
              <a:spcAft>
                <a:spcPts val="0"/>
              </a:spcAft>
              <a:buClr>
                <a:schemeClr val="dk1"/>
              </a:buClr>
              <a:buSzPts val="1200"/>
              <a:buFont typeface="Arial"/>
              <a:buNone/>
            </a:pPr>
            <a:endParaRPr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r>
              <a:rPr lang="en" dirty="0">
                <a:solidFill>
                  <a:schemeClr val="dk1"/>
                </a:solidFill>
              </a:rPr>
              <a:t>Make sure students know they should drop to their knees (not their bottoms), have one hand over their head and neck, and try to get away from glass or any other objects that could fall on them. If they’re able to get under a table or desk while staying on their knees, they should. Once there, they should hold on to the leg of the table. Add two table groups of students - one about 5-10 feet from where the earthquake will begin, and another at or toward the end of where the earthquake will reach in the classroom. </a:t>
            </a:r>
            <a:endParaRPr dirty="0"/>
          </a:p>
          <a:p>
            <a:pPr marL="0" marR="0" lvl="0" indent="0" algn="l" rtl="0">
              <a:lnSpc>
                <a:spcPct val="100000"/>
              </a:lnSpc>
              <a:spcBef>
                <a:spcPts val="0"/>
              </a:spcBef>
              <a:spcAft>
                <a:spcPts val="0"/>
              </a:spcAft>
              <a:buClr>
                <a:schemeClr val="dk1"/>
              </a:buClr>
              <a:buSzPts val="1200"/>
              <a:buFont typeface="Arial"/>
              <a:buNone/>
            </a:pPr>
            <a:endParaRPr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r>
              <a:rPr lang="en" dirty="0">
                <a:solidFill>
                  <a:schemeClr val="dk1"/>
                </a:solidFill>
              </a:rPr>
              <a:t>If it’s helpful, provide those students with the instruction cards. Ask everyone else to observe what the students do, and whether they were able to Drop, Cover, and Hold On before the S-wave reached them. </a:t>
            </a:r>
            <a:endParaRPr dirty="0"/>
          </a:p>
          <a:p>
            <a:pPr marL="0" lvl="0" indent="0" algn="l" rtl="0">
              <a:spcBef>
                <a:spcPts val="0"/>
              </a:spcBef>
              <a:spcAft>
                <a:spcPts val="0"/>
              </a:spcAft>
              <a:buNone/>
            </a:pPr>
            <a:endParaRPr dirty="0"/>
          </a:p>
        </p:txBody>
      </p:sp>
      <p:sp>
        <p:nvSpPr>
          <p:cNvPr id="631" name="Google Shape;631;h3c8d925a1773f668_1_2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h3c8d925a1773f668_1_2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4" name="Google Shape;654;h3c8d925a1773f668_1_2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 dirty="0"/>
              <a:t>The diagram is animated. As you click you will see the earthquake appear, the P- and S-Waves move across the room, the seismic station observe the earthquake, and the ShakeAlert message be delivered to the classroom.</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100"/>
              <a:buFont typeface="Arial"/>
              <a:buNone/>
            </a:pPr>
            <a:r>
              <a:rPr lang="en" dirty="0">
                <a:solidFill>
                  <a:schemeClr val="dk1"/>
                </a:solidFill>
              </a:rPr>
              <a:t>Repeat the model of an earthquake, but include the seismic station, processing center and alert delivery partner. Ask students who aren’t participating in the model to record observations on their student sheet. Consider asking a student to time different aspects of the model, such as how long it takes the alert delivery partner to issue an alert after the seismic station beeps, or the time between the alert delivery partner issuing their alert and the S-wave arriving at the back of the room. </a:t>
            </a:r>
            <a:endParaRPr dirty="0"/>
          </a:p>
          <a:p>
            <a:pPr marL="0" lvl="0" indent="0" algn="l" rtl="0">
              <a:spcBef>
                <a:spcPts val="0"/>
              </a:spcBef>
              <a:spcAft>
                <a:spcPts val="0"/>
              </a:spcAft>
              <a:buNone/>
            </a:pPr>
            <a:endParaRPr dirty="0"/>
          </a:p>
        </p:txBody>
      </p:sp>
      <p:sp>
        <p:nvSpPr>
          <p:cNvPr id="655" name="Google Shape;655;h3c8d925a1773f668_1_2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h1ee1c5c09fc1c0ce_0_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9" name="Google Shape;679;h1ee1c5c09fc1c0ce_0_4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dirty="0"/>
              <a:t>Tell students that Drop, Cover, and Hold On looks different for different bodies. Review modified protective actions for people who use wheelchairs. While you may not have students who use wheelchairs in your class, it is likely that there are members of your community who do. Ask students to help their family members or friends who use a wheelchair by sharing that “Lock, Cover, and Hold On” is how they can protect themselves during an earthquake. Have students repeat the phrase, “Lock, Cover, and Hold On” after you’ve said it.  </a:t>
            </a:r>
            <a:endParaRPr dirty="0"/>
          </a:p>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chemeClr val="dk1"/>
              </a:buClr>
              <a:buSzPts val="1100"/>
              <a:buFont typeface="Arial"/>
              <a:buNone/>
            </a:pPr>
            <a:r>
              <a:rPr lang="en" sz="1200" dirty="0"/>
              <a:t>IMAGE: </a:t>
            </a:r>
            <a:r>
              <a:rPr lang="en" sz="1200" i="1" dirty="0"/>
              <a:t>Image courtesy of USGS</a:t>
            </a:r>
            <a:endParaRPr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680" name="Google Shape;680;h1ee1c5c09fc1c0ce_0_4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h1ee1c5c09fc1c0ce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h1ee1c5c09fc1c0ce_0_4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87" name="Google Shape;687;h1ee1c5c09fc1c0ce_0_4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d2d7dcf642_0_149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3" name="Google Shape;693;g3d2d7dcf642_0_1494:notes"/>
          <p:cNvSpPr>
            <a:spLocks noGrp="1" noRot="1" noChangeAspect="1"/>
          </p:cNvSpPr>
          <p:nvPr>
            <p:ph type="sldImg" idx="2"/>
          </p:nvPr>
        </p:nvSpPr>
        <p:spPr>
          <a:xfrm>
            <a:off x="685803"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3d2d7dcf642_0_152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9" name="Google Shape;699;g3d2d7dcf642_0_15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h3c8d925a1773f668_1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7" name="Google Shape;707;h3c8d925a1773f668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3d2d7dcf642_0_1644: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4" name="Google Shape;714;g3d2d7dcf642_0_16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3d2d7dcf642_0_16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g3d2d7dcf642_0_16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dirty="0"/>
              <a:t>Katrina Also Rocket Rules resources. </a:t>
            </a:r>
            <a:endParaRPr dirty="0"/>
          </a:p>
        </p:txBody>
      </p:sp>
      <p:sp>
        <p:nvSpPr>
          <p:cNvPr id="727" name="Google Shape;727;g3d2d7dcf642_0_16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56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h1ee1c5c09fc1c0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1" name="Google Shape;741;h1ee1c5c09fc1c0c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solidFill>
                  <a:schemeClr val="dk1"/>
                </a:solidFill>
              </a:rPr>
              <a:t>The U.S. Geological Survey-managed ShakeAlert® Earthquake Early Warning System collaborated with Rutgers University and Safer STEM to develop Multi-Hazard Safety for Science, STEM, and CTE Programs, a free online course for K-12 schools.</a:t>
            </a:r>
            <a:endParaRPr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dirty="0">
                <a:solidFill>
                  <a:schemeClr val="dk1"/>
                </a:solidFill>
              </a:rPr>
              <a:t>The course examines how earthquakes, severe weather, power failures, chemical releases, infrastructure disruptions, and other emergencies may affect laboratories, makerspaces, workshops, culinary kitchens, health science labs, agricultural programs, construction spaces, and related settings.</a:t>
            </a:r>
            <a:endParaRPr dirty="0">
              <a:solidFill>
                <a:schemeClr val="dk1"/>
              </a:solidFill>
            </a:endParaRPr>
          </a:p>
          <a:p>
            <a:pPr marL="0" lvl="0" indent="0" algn="l" rtl="0">
              <a:lnSpc>
                <a:spcPct val="115000"/>
              </a:lnSpc>
              <a:spcBef>
                <a:spcPts val="600"/>
              </a:spcBef>
              <a:spcAft>
                <a:spcPts val="0"/>
              </a:spcAft>
              <a:buSzPts val="1100"/>
              <a:buNone/>
            </a:pPr>
            <a:r>
              <a:rPr lang="en" dirty="0">
                <a:solidFill>
                  <a:schemeClr val="dk1"/>
                </a:solidFill>
              </a:rPr>
              <a:t>It also provides context for earthquake early warning. ShakeAlert detects earthquakes that have already begun and issues messages when USGS alert thresholds are met. Delivery partners use those messages to produce alerts that can prompt recommended protective action or automated action.</a:t>
            </a:r>
            <a:endParaRPr dirty="0">
              <a:solidFill>
                <a:schemeClr val="dk1"/>
              </a:solidFill>
            </a:endParaRPr>
          </a:p>
          <a:p>
            <a:pPr marL="0" lvl="0" indent="0" algn="l" rtl="0">
              <a:lnSpc>
                <a:spcPct val="115000"/>
              </a:lnSpc>
              <a:spcBef>
                <a:spcPts val="600"/>
              </a:spcBef>
              <a:spcAft>
                <a:spcPts val="600"/>
              </a:spcAft>
              <a:buClr>
                <a:schemeClr val="dk1"/>
              </a:buClr>
              <a:buSzPts val="1100"/>
              <a:buFont typeface="Arial"/>
              <a:buNone/>
            </a:pPr>
            <a:r>
              <a:rPr lang="en" dirty="0">
                <a:solidFill>
                  <a:schemeClr val="dk1"/>
                </a:solidFill>
              </a:rPr>
              <a:t>For more information about the course, go to https://</a:t>
            </a:r>
            <a:r>
              <a:rPr lang="en" dirty="0" err="1">
                <a:solidFill>
                  <a:schemeClr val="dk1"/>
                </a:solidFill>
              </a:rPr>
              <a:t>saferstem.com</a:t>
            </a:r>
            <a:r>
              <a:rPr lang="en" dirty="0">
                <a:solidFill>
                  <a:schemeClr val="dk1"/>
                </a:solidFill>
              </a:rPr>
              <a:t>/multi-hazard-safety-course-for-k-12-schools/</a:t>
            </a:r>
            <a:endParaRPr dirty="0">
              <a:solidFill>
                <a:schemeClr val="dk1"/>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3d2d7dcf642_0_18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QR codes leads to our educational resources page. Scroll to the bottom to find digital copies of workshop handouts.</a:t>
            </a:r>
            <a:endParaRPr dirty="0">
              <a:solidFill>
                <a:schemeClr val="dk1"/>
              </a:solidFill>
            </a:endParaRPr>
          </a:p>
          <a:p>
            <a:pPr marL="0" lvl="0" indent="0" algn="l" rtl="0">
              <a:spcBef>
                <a:spcPts val="0"/>
              </a:spcBef>
              <a:spcAft>
                <a:spcPts val="0"/>
              </a:spcAft>
              <a:buNone/>
            </a:pPr>
            <a:endParaRPr dirty="0"/>
          </a:p>
        </p:txBody>
      </p:sp>
      <p:sp>
        <p:nvSpPr>
          <p:cNvPr id="752" name="Google Shape;752;g3d2d7dcf642_0_1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312963" y="637878"/>
            <a:ext cx="8537100" cy="4074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 name="Google Shape;14;p2"/>
          <p:cNvSpPr txBox="1">
            <a:spLocks noGrp="1"/>
          </p:cNvSpPr>
          <p:nvPr>
            <p:ph type="body" idx="1"/>
          </p:nvPr>
        </p:nvSpPr>
        <p:spPr>
          <a:xfrm>
            <a:off x="312963" y="1242118"/>
            <a:ext cx="42099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 name="Google Shape;15;p2"/>
          <p:cNvSpPr txBox="1">
            <a:spLocks noGrp="1"/>
          </p:cNvSpPr>
          <p:nvPr>
            <p:ph type="body" idx="2"/>
          </p:nvPr>
        </p:nvSpPr>
        <p:spPr>
          <a:xfrm>
            <a:off x="4640033" y="1242118"/>
            <a:ext cx="42099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 name="Google Shape;16;p2"/>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dk2"/>
                </a:solidFill>
                <a:latin typeface="Arial"/>
                <a:ea typeface="Arial"/>
                <a:cs typeface="Arial"/>
                <a:sym typeface="Arial"/>
              </a:defRPr>
            </a:lvl1pPr>
            <a:lvl2pPr marL="0" lvl="1" indent="0" algn="r">
              <a:spcBef>
                <a:spcPts val="0"/>
              </a:spcBef>
              <a:buNone/>
              <a:defRPr sz="900" b="0" i="0" u="none" strike="noStrike" cap="none">
                <a:solidFill>
                  <a:schemeClr val="dk2"/>
                </a:solidFill>
                <a:latin typeface="Arial"/>
                <a:ea typeface="Arial"/>
                <a:cs typeface="Arial"/>
                <a:sym typeface="Arial"/>
              </a:defRPr>
            </a:lvl2pPr>
            <a:lvl3pPr marL="0" lvl="2" indent="0" algn="r">
              <a:spcBef>
                <a:spcPts val="0"/>
              </a:spcBef>
              <a:buNone/>
              <a:defRPr sz="900" b="0" i="0" u="none" strike="noStrike" cap="none">
                <a:solidFill>
                  <a:schemeClr val="dk2"/>
                </a:solidFill>
                <a:latin typeface="Arial"/>
                <a:ea typeface="Arial"/>
                <a:cs typeface="Arial"/>
                <a:sym typeface="Arial"/>
              </a:defRPr>
            </a:lvl3pPr>
            <a:lvl4pPr marL="0" lvl="3" indent="0" algn="r">
              <a:spcBef>
                <a:spcPts val="0"/>
              </a:spcBef>
              <a:buNone/>
              <a:defRPr sz="900" b="0" i="0" u="none" strike="noStrike" cap="none">
                <a:solidFill>
                  <a:schemeClr val="dk2"/>
                </a:solidFill>
                <a:latin typeface="Arial"/>
                <a:ea typeface="Arial"/>
                <a:cs typeface="Arial"/>
                <a:sym typeface="Arial"/>
              </a:defRPr>
            </a:lvl4pPr>
            <a:lvl5pPr marL="0" lvl="4" indent="0" algn="r">
              <a:spcBef>
                <a:spcPts val="0"/>
              </a:spcBef>
              <a:buNone/>
              <a:defRPr sz="900" b="0" i="0" u="none" strike="noStrike" cap="none">
                <a:solidFill>
                  <a:schemeClr val="dk2"/>
                </a:solidFill>
                <a:latin typeface="Arial"/>
                <a:ea typeface="Arial"/>
                <a:cs typeface="Arial"/>
                <a:sym typeface="Arial"/>
              </a:defRPr>
            </a:lvl5pPr>
            <a:lvl6pPr marL="0" lvl="5" indent="0" algn="r">
              <a:spcBef>
                <a:spcPts val="0"/>
              </a:spcBef>
              <a:buNone/>
              <a:defRPr sz="900" b="0" i="0" u="none" strike="noStrike" cap="none">
                <a:solidFill>
                  <a:schemeClr val="dk2"/>
                </a:solidFill>
                <a:latin typeface="Arial"/>
                <a:ea typeface="Arial"/>
                <a:cs typeface="Arial"/>
                <a:sym typeface="Arial"/>
              </a:defRPr>
            </a:lvl6pPr>
            <a:lvl7pPr marL="0" lvl="6" indent="0" algn="r">
              <a:spcBef>
                <a:spcPts val="0"/>
              </a:spcBef>
              <a:buNone/>
              <a:defRPr sz="900" b="0" i="0" u="none" strike="noStrike" cap="none">
                <a:solidFill>
                  <a:schemeClr val="dk2"/>
                </a:solidFill>
                <a:latin typeface="Arial"/>
                <a:ea typeface="Arial"/>
                <a:cs typeface="Arial"/>
                <a:sym typeface="Arial"/>
              </a:defRPr>
            </a:lvl7pPr>
            <a:lvl8pPr marL="0" lvl="7" indent="0" algn="r">
              <a:spcBef>
                <a:spcPts val="0"/>
              </a:spcBef>
              <a:buNone/>
              <a:defRPr sz="900" b="0" i="0" u="none" strike="noStrike" cap="none">
                <a:solidFill>
                  <a:schemeClr val="dk2"/>
                </a:solidFill>
                <a:latin typeface="Arial"/>
                <a:ea typeface="Arial"/>
                <a:cs typeface="Arial"/>
                <a:sym typeface="Arial"/>
              </a:defRPr>
            </a:lvl8pPr>
            <a:lvl9pPr marL="0" lvl="8" indent="0" algn="r">
              <a:spcBef>
                <a:spcPts val="0"/>
              </a:spcBef>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7" name="Google Shape;17;p2"/>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900">
                <a:solidFill>
                  <a:schemeClr val="accent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tudent Facing - no SA logo 1">
  <p:cSld name="Blank Student Facing - no SA logo 1">
    <p:spTree>
      <p:nvGrpSpPr>
        <p:cNvPr id="1"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2963" y="637878"/>
            <a:ext cx="8537100" cy="4074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1" name="Google Shape;21;p4"/>
          <p:cNvSpPr txBox="1">
            <a:spLocks noGrp="1"/>
          </p:cNvSpPr>
          <p:nvPr>
            <p:ph type="body" idx="1"/>
          </p:nvPr>
        </p:nvSpPr>
        <p:spPr>
          <a:xfrm>
            <a:off x="312963" y="1275757"/>
            <a:ext cx="8537100" cy="3229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 name="Google Shape;22;p4"/>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b="0" i="0" u="none" strike="noStrike" cap="none">
                <a:solidFill>
                  <a:schemeClr val="dk2"/>
                </a:solidFill>
                <a:latin typeface="Arial"/>
                <a:ea typeface="Arial"/>
                <a:cs typeface="Arial"/>
                <a:sym typeface="Arial"/>
              </a:defRPr>
            </a:lvl1pPr>
            <a:lvl2pPr marL="0" lvl="1" indent="0" algn="r">
              <a:spcBef>
                <a:spcPts val="0"/>
              </a:spcBef>
              <a:buNone/>
              <a:defRPr sz="900" b="0" i="0" u="none" strike="noStrike" cap="none">
                <a:solidFill>
                  <a:schemeClr val="dk2"/>
                </a:solidFill>
                <a:latin typeface="Arial"/>
                <a:ea typeface="Arial"/>
                <a:cs typeface="Arial"/>
                <a:sym typeface="Arial"/>
              </a:defRPr>
            </a:lvl2pPr>
            <a:lvl3pPr marL="0" lvl="2" indent="0" algn="r">
              <a:spcBef>
                <a:spcPts val="0"/>
              </a:spcBef>
              <a:buNone/>
              <a:defRPr sz="900" b="0" i="0" u="none" strike="noStrike" cap="none">
                <a:solidFill>
                  <a:schemeClr val="dk2"/>
                </a:solidFill>
                <a:latin typeface="Arial"/>
                <a:ea typeface="Arial"/>
                <a:cs typeface="Arial"/>
                <a:sym typeface="Arial"/>
              </a:defRPr>
            </a:lvl3pPr>
            <a:lvl4pPr marL="0" lvl="3" indent="0" algn="r">
              <a:spcBef>
                <a:spcPts val="0"/>
              </a:spcBef>
              <a:buNone/>
              <a:defRPr sz="900" b="0" i="0" u="none" strike="noStrike" cap="none">
                <a:solidFill>
                  <a:schemeClr val="dk2"/>
                </a:solidFill>
                <a:latin typeface="Arial"/>
                <a:ea typeface="Arial"/>
                <a:cs typeface="Arial"/>
                <a:sym typeface="Arial"/>
              </a:defRPr>
            </a:lvl4pPr>
            <a:lvl5pPr marL="0" lvl="4" indent="0" algn="r">
              <a:spcBef>
                <a:spcPts val="0"/>
              </a:spcBef>
              <a:buNone/>
              <a:defRPr sz="900" b="0" i="0" u="none" strike="noStrike" cap="none">
                <a:solidFill>
                  <a:schemeClr val="dk2"/>
                </a:solidFill>
                <a:latin typeface="Arial"/>
                <a:ea typeface="Arial"/>
                <a:cs typeface="Arial"/>
                <a:sym typeface="Arial"/>
              </a:defRPr>
            </a:lvl5pPr>
            <a:lvl6pPr marL="0" lvl="5" indent="0" algn="r">
              <a:spcBef>
                <a:spcPts val="0"/>
              </a:spcBef>
              <a:buNone/>
              <a:defRPr sz="900" b="0" i="0" u="none" strike="noStrike" cap="none">
                <a:solidFill>
                  <a:schemeClr val="dk2"/>
                </a:solidFill>
                <a:latin typeface="Arial"/>
                <a:ea typeface="Arial"/>
                <a:cs typeface="Arial"/>
                <a:sym typeface="Arial"/>
              </a:defRPr>
            </a:lvl6pPr>
            <a:lvl7pPr marL="0" lvl="6" indent="0" algn="r">
              <a:spcBef>
                <a:spcPts val="0"/>
              </a:spcBef>
              <a:buNone/>
              <a:defRPr sz="900" b="0" i="0" u="none" strike="noStrike" cap="none">
                <a:solidFill>
                  <a:schemeClr val="dk2"/>
                </a:solidFill>
                <a:latin typeface="Arial"/>
                <a:ea typeface="Arial"/>
                <a:cs typeface="Arial"/>
                <a:sym typeface="Arial"/>
              </a:defRPr>
            </a:lvl7pPr>
            <a:lvl8pPr marL="0" lvl="7" indent="0" algn="r">
              <a:spcBef>
                <a:spcPts val="0"/>
              </a:spcBef>
              <a:buNone/>
              <a:defRPr sz="900" b="0" i="0" u="none" strike="noStrike" cap="none">
                <a:solidFill>
                  <a:schemeClr val="dk2"/>
                </a:solidFill>
                <a:latin typeface="Arial"/>
                <a:ea typeface="Arial"/>
                <a:cs typeface="Arial"/>
                <a:sym typeface="Arial"/>
              </a:defRPr>
            </a:lvl8pPr>
            <a:lvl9pPr marL="0" lvl="8" indent="0" algn="r">
              <a:spcBef>
                <a:spcPts val="0"/>
              </a:spcBef>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23" name="Google Shape;23;p4"/>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900">
                <a:solidFill>
                  <a:schemeClr val="accent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ctr" anchorCtr="0">
            <a:noAutofit/>
          </a:bodyPr>
          <a:lstStyle>
            <a:lvl1pPr lvl="0" algn="l">
              <a:lnSpc>
                <a:spcPct val="90000"/>
              </a:lnSpc>
              <a:spcBef>
                <a:spcPts val="0"/>
              </a:spcBef>
              <a:spcAft>
                <a:spcPts val="0"/>
              </a:spcAft>
              <a:buClr>
                <a:schemeClr val="accent1"/>
              </a:buClr>
              <a:buSzPts val="1100"/>
              <a:buFont typeface="Arial"/>
              <a:buChar char="●"/>
              <a:defRPr/>
            </a:lvl1pPr>
            <a:lvl2pPr lvl="1">
              <a:spcBef>
                <a:spcPts val="0"/>
              </a:spcBef>
              <a:spcAft>
                <a:spcPts val="0"/>
              </a:spcAft>
              <a:buSzPts val="1100"/>
              <a:buChar char="○"/>
              <a:defRPr/>
            </a:lvl2pPr>
            <a:lvl3pPr lvl="2">
              <a:spcBef>
                <a:spcPts val="0"/>
              </a:spcBef>
              <a:spcAft>
                <a:spcPts val="0"/>
              </a:spcAft>
              <a:buSzPts val="1100"/>
              <a:buChar char="■"/>
              <a:defRPr/>
            </a:lvl3pPr>
            <a:lvl4pPr lvl="3">
              <a:spcBef>
                <a:spcPts val="0"/>
              </a:spcBef>
              <a:spcAft>
                <a:spcPts val="0"/>
              </a:spcAft>
              <a:buSzPts val="1100"/>
              <a:buChar char="●"/>
              <a:defRPr/>
            </a:lvl4pPr>
            <a:lvl5pPr lvl="4">
              <a:spcBef>
                <a:spcPts val="0"/>
              </a:spcBef>
              <a:spcAft>
                <a:spcPts val="0"/>
              </a:spcAft>
              <a:buSzPts val="1100"/>
              <a:buChar char="○"/>
              <a:defRPr/>
            </a:lvl5pPr>
            <a:lvl6pPr lvl="5">
              <a:spcBef>
                <a:spcPts val="0"/>
              </a:spcBef>
              <a:spcAft>
                <a:spcPts val="0"/>
              </a:spcAft>
              <a:buSzPts val="1100"/>
              <a:buChar char="■"/>
              <a:defRPr/>
            </a:lvl6pPr>
            <a:lvl7pPr lvl="6">
              <a:spcBef>
                <a:spcPts val="0"/>
              </a:spcBef>
              <a:spcAft>
                <a:spcPts val="0"/>
              </a:spcAft>
              <a:buSzPts val="1100"/>
              <a:buChar char="●"/>
              <a:defRPr/>
            </a:lvl7pPr>
            <a:lvl8pPr lvl="7">
              <a:spcBef>
                <a:spcPts val="0"/>
              </a:spcBef>
              <a:spcAft>
                <a:spcPts val="0"/>
              </a:spcAft>
              <a:buSzPts val="1100"/>
              <a:buChar char="○"/>
              <a:defRPr/>
            </a:lvl8pPr>
            <a:lvl9pPr lvl="8">
              <a:spcBef>
                <a:spcPts val="0"/>
              </a:spcBef>
              <a:spcAft>
                <a:spcPts val="0"/>
              </a:spcAft>
              <a:buSzPts val="1100"/>
              <a:buChar char="■"/>
              <a:defRPr/>
            </a:lvl9pPr>
          </a:lstStyle>
          <a:p>
            <a:endParaRPr/>
          </a:p>
        </p:txBody>
      </p:sp>
      <p:sp>
        <p:nvSpPr>
          <p:cNvPr id="26" name="Google Shape;26;p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ctr" anchorCtr="0">
            <a:noAutofit/>
          </a:bodyPr>
          <a:lstStyle>
            <a:lvl1pPr marL="457200" lvl="0" indent="-298450" algn="l">
              <a:lnSpc>
                <a:spcPct val="90000"/>
              </a:lnSpc>
              <a:spcBef>
                <a:spcPts val="0"/>
              </a:spcBef>
              <a:spcAft>
                <a:spcPts val="0"/>
              </a:spcAft>
              <a:buSzPts val="1100"/>
              <a:buChar char="●"/>
              <a:defRPr/>
            </a:lvl1pPr>
            <a:lvl2pPr marL="914400" lvl="1" indent="-298450" algn="l">
              <a:lnSpc>
                <a:spcPct val="90000"/>
              </a:lnSpc>
              <a:spcBef>
                <a:spcPts val="0"/>
              </a:spcBef>
              <a:spcAft>
                <a:spcPts val="0"/>
              </a:spcAft>
              <a:buSzPts val="1100"/>
              <a:buChar char="○"/>
              <a:defRPr/>
            </a:lvl2pPr>
            <a:lvl3pPr marL="1371600" lvl="2" indent="-298450" algn="l">
              <a:lnSpc>
                <a:spcPct val="90000"/>
              </a:lnSpc>
              <a:spcBef>
                <a:spcPts val="0"/>
              </a:spcBef>
              <a:spcAft>
                <a:spcPts val="0"/>
              </a:spcAft>
              <a:buSzPts val="1100"/>
              <a:buChar char="■"/>
              <a:defRPr/>
            </a:lvl3pPr>
            <a:lvl4pPr marL="1828800" lvl="3" indent="-298450" algn="l">
              <a:lnSpc>
                <a:spcPct val="90000"/>
              </a:lnSpc>
              <a:spcBef>
                <a:spcPts val="0"/>
              </a:spcBef>
              <a:spcAft>
                <a:spcPts val="0"/>
              </a:spcAft>
              <a:buSzPts val="1100"/>
              <a:buChar char="●"/>
              <a:defRPr/>
            </a:lvl4pPr>
            <a:lvl5pPr marL="2286000" lvl="4" indent="-298450" algn="l">
              <a:lnSpc>
                <a:spcPct val="90000"/>
              </a:lnSpc>
              <a:spcBef>
                <a:spcPts val="0"/>
              </a:spcBef>
              <a:spcAft>
                <a:spcPts val="0"/>
              </a:spcAft>
              <a:buSzPts val="1100"/>
              <a:buChar char="○"/>
              <a:defRPr/>
            </a:lvl5pPr>
            <a:lvl6pPr marL="2743200" lvl="5" indent="-298450" algn="l">
              <a:lnSpc>
                <a:spcPct val="90000"/>
              </a:lnSpc>
              <a:spcBef>
                <a:spcPts val="0"/>
              </a:spcBef>
              <a:spcAft>
                <a:spcPts val="0"/>
              </a:spcAft>
              <a:buClr>
                <a:schemeClr val="dk1"/>
              </a:buClr>
              <a:buSzPts val="1100"/>
              <a:buChar char="■"/>
              <a:defRPr/>
            </a:lvl6pPr>
            <a:lvl7pPr marL="3200400" lvl="6" indent="-298450" algn="l">
              <a:lnSpc>
                <a:spcPct val="90000"/>
              </a:lnSpc>
              <a:spcBef>
                <a:spcPts val="0"/>
              </a:spcBef>
              <a:spcAft>
                <a:spcPts val="0"/>
              </a:spcAft>
              <a:buClr>
                <a:schemeClr val="dk1"/>
              </a:buClr>
              <a:buSzPts val="1100"/>
              <a:buChar char="●"/>
              <a:defRPr/>
            </a:lvl7pPr>
            <a:lvl8pPr marL="3657600" lvl="7" indent="-298450" algn="l">
              <a:lnSpc>
                <a:spcPct val="90000"/>
              </a:lnSpc>
              <a:spcBef>
                <a:spcPts val="0"/>
              </a:spcBef>
              <a:spcAft>
                <a:spcPts val="0"/>
              </a:spcAft>
              <a:buClr>
                <a:schemeClr val="dk1"/>
              </a:buClr>
              <a:buSzPts val="1100"/>
              <a:buChar char="○"/>
              <a:defRPr/>
            </a:lvl8pPr>
            <a:lvl9pPr marL="4114800" lvl="8" indent="-298450" algn="l">
              <a:lnSpc>
                <a:spcPct val="90000"/>
              </a:lnSpc>
              <a:spcBef>
                <a:spcPts val="0"/>
              </a:spcBef>
              <a:spcAft>
                <a:spcPts val="0"/>
              </a:spcAft>
              <a:buClr>
                <a:schemeClr val="dk1"/>
              </a:buClr>
              <a:buSzPts val="11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losing Slide">
  <p:cSld name="Closing Slide">
    <p:spTree>
      <p:nvGrpSpPr>
        <p:cNvPr id="1" name="Shape 27"/>
        <p:cNvGrpSpPr/>
        <p:nvPr/>
      </p:nvGrpSpPr>
      <p:grpSpPr>
        <a:xfrm>
          <a:off x="0" y="0"/>
          <a:ext cx="0" cy="0"/>
          <a:chOff x="0" y="0"/>
          <a:chExt cx="0" cy="0"/>
        </a:xfrm>
      </p:grpSpPr>
      <p:sp>
        <p:nvSpPr>
          <p:cNvPr id="28" name="Google Shape;28;p6"/>
          <p:cNvSpPr/>
          <p:nvPr/>
        </p:nvSpPr>
        <p:spPr>
          <a:xfrm>
            <a:off x="0" y="0"/>
            <a:ext cx="9144000" cy="3239400"/>
          </a:xfrm>
          <a:prstGeom prst="rect">
            <a:avLst/>
          </a:prstGeom>
          <a:solidFill>
            <a:srgbClr val="0E7A4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pic>
        <p:nvPicPr>
          <p:cNvPr id="29" name="Google Shape;29;p6"/>
          <p:cNvPicPr preferRelativeResize="0"/>
          <p:nvPr/>
        </p:nvPicPr>
        <p:blipFill rotWithShape="1">
          <a:blip r:embed="rId2" cstate="print">
            <a:alphaModFix/>
            <a:extLst>
              <a:ext uri="{28A0092B-C50C-407E-A947-70E740481C1C}">
                <a14:useLocalDpi xmlns:a14="http://schemas.microsoft.com/office/drawing/2010/main"/>
              </a:ext>
            </a:extLst>
          </a:blip>
          <a:srcRect l="-16131"/>
          <a:stretch/>
        </p:blipFill>
        <p:spPr>
          <a:xfrm>
            <a:off x="341880" y="0"/>
            <a:ext cx="8802120" cy="3239272"/>
          </a:xfrm>
          <a:prstGeom prst="rect">
            <a:avLst/>
          </a:prstGeom>
          <a:noFill/>
          <a:ln>
            <a:noFill/>
          </a:ln>
        </p:spPr>
      </p:pic>
      <p:sp>
        <p:nvSpPr>
          <p:cNvPr id="30" name="Google Shape;30;p6"/>
          <p:cNvSpPr txBox="1">
            <a:spLocks noGrp="1"/>
          </p:cNvSpPr>
          <p:nvPr>
            <p:ph type="ctrTitle"/>
          </p:nvPr>
        </p:nvSpPr>
        <p:spPr>
          <a:xfrm>
            <a:off x="293915" y="1619636"/>
            <a:ext cx="8430300" cy="8952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lt1"/>
              </a:buClr>
              <a:buSzPts val="3300"/>
              <a:buFont typeface="Arial"/>
              <a:buNone/>
              <a:defRPr sz="3300">
                <a:solidFill>
                  <a:schemeClr val="l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Google Shape;31;p6"/>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2" name="Google Shape;32;p6"/>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33" name="Google Shape;33;p6" descr="A green and black sign&#10;&#10;Description automatically generated"/>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853099" y="3457637"/>
            <a:ext cx="3437802" cy="101497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4"/>
        <p:cNvGrpSpPr/>
        <p:nvPr/>
      </p:nvGrpSpPr>
      <p:grpSpPr>
        <a:xfrm>
          <a:off x="0" y="0"/>
          <a:ext cx="0" cy="0"/>
          <a:chOff x="0" y="0"/>
          <a:chExt cx="0" cy="0"/>
        </a:xfrm>
      </p:grpSpPr>
      <p:sp>
        <p:nvSpPr>
          <p:cNvPr id="35" name="Google Shape;35;p7"/>
          <p:cNvSpPr txBox="1">
            <a:spLocks noGrp="1"/>
          </p:cNvSpPr>
          <p:nvPr>
            <p:ph type="subTitle" idx="1"/>
          </p:nvPr>
        </p:nvSpPr>
        <p:spPr>
          <a:xfrm>
            <a:off x="293915" y="3848276"/>
            <a:ext cx="8430300" cy="3339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800"/>
              </a:spcBef>
              <a:spcAft>
                <a:spcPts val="0"/>
              </a:spcAft>
              <a:buSzPts val="1800"/>
              <a:buNone/>
              <a:defRPr sz="1800">
                <a:solidFill>
                  <a:schemeClr val="dk2"/>
                </a:solidFill>
              </a:defRPr>
            </a:lvl1pPr>
            <a:lvl2pPr lvl="1" algn="ctr">
              <a:lnSpc>
                <a:spcPct val="90000"/>
              </a:lnSpc>
              <a:spcBef>
                <a:spcPts val="400"/>
              </a:spcBef>
              <a:spcAft>
                <a:spcPts val="0"/>
              </a:spcAft>
              <a:buSzPts val="1500"/>
              <a:buNone/>
              <a:defRPr sz="1500"/>
            </a:lvl2pPr>
            <a:lvl3pPr lvl="2" algn="ctr">
              <a:lnSpc>
                <a:spcPct val="90000"/>
              </a:lnSpc>
              <a:spcBef>
                <a:spcPts val="400"/>
              </a:spcBef>
              <a:spcAft>
                <a:spcPts val="0"/>
              </a:spcAft>
              <a:buSzPts val="1400"/>
              <a:buNone/>
              <a:defRPr sz="1400"/>
            </a:lvl3pPr>
            <a:lvl4pPr lvl="3" algn="ctr">
              <a:lnSpc>
                <a:spcPct val="90000"/>
              </a:lnSpc>
              <a:spcBef>
                <a:spcPts val="400"/>
              </a:spcBef>
              <a:spcAft>
                <a:spcPts val="0"/>
              </a:spcAft>
              <a:buSzPts val="1200"/>
              <a:buNone/>
              <a:defRPr sz="1200"/>
            </a:lvl4pPr>
            <a:lvl5pPr lvl="4" algn="ctr">
              <a:lnSpc>
                <a:spcPct val="90000"/>
              </a:lnSpc>
              <a:spcBef>
                <a:spcPts val="4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36" name="Google Shape;36;p7"/>
          <p:cNvPicPr preferRelativeResize="0"/>
          <p:nvPr/>
        </p:nvPicPr>
        <p:blipFill rotWithShape="1">
          <a:blip r:embed="rId2">
            <a:alphaModFix/>
          </a:blip>
          <a:srcRect/>
          <a:stretch/>
        </p:blipFill>
        <p:spPr>
          <a:xfrm>
            <a:off x="1819275" y="0"/>
            <a:ext cx="7324725" cy="2695575"/>
          </a:xfrm>
          <a:prstGeom prst="rect">
            <a:avLst/>
          </a:prstGeom>
          <a:noFill/>
          <a:ln>
            <a:noFill/>
          </a:ln>
        </p:spPr>
      </p:pic>
      <p:sp>
        <p:nvSpPr>
          <p:cNvPr id="37" name="Google Shape;37;p7"/>
          <p:cNvSpPr/>
          <p:nvPr/>
        </p:nvSpPr>
        <p:spPr>
          <a:xfrm>
            <a:off x="1" y="0"/>
            <a:ext cx="2469000" cy="2695500"/>
          </a:xfrm>
          <a:prstGeom prst="rect">
            <a:avLst/>
          </a:prstGeom>
          <a:solidFill>
            <a:srgbClr val="0E7A4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Arial"/>
              <a:ea typeface="Arial"/>
              <a:cs typeface="Arial"/>
              <a:sym typeface="Arial"/>
            </a:endParaRPr>
          </a:p>
        </p:txBody>
      </p:sp>
      <p:sp>
        <p:nvSpPr>
          <p:cNvPr id="38" name="Google Shape;38;p7"/>
          <p:cNvSpPr txBox="1">
            <a:spLocks noGrp="1"/>
          </p:cNvSpPr>
          <p:nvPr>
            <p:ph type="ctrTitle"/>
          </p:nvPr>
        </p:nvSpPr>
        <p:spPr>
          <a:xfrm>
            <a:off x="293915" y="2796758"/>
            <a:ext cx="8430300" cy="895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3000"/>
              <a:buFont typeface="Arial"/>
              <a:buNone/>
              <a:defRPr sz="3000">
                <a:solidFill>
                  <a:schemeClr val="accent1"/>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pic>
        <p:nvPicPr>
          <p:cNvPr id="39" name="Google Shape;39;p7" descr="A green and black sign&#10;&#10;Description automatically generated"/>
          <p:cNvPicPr preferRelativeResize="0"/>
          <p:nvPr/>
        </p:nvPicPr>
        <p:blipFill rotWithShape="1">
          <a:blip r:embed="rId3">
            <a:alphaModFix/>
          </a:blip>
          <a:srcRect/>
          <a:stretch/>
        </p:blipFill>
        <p:spPr>
          <a:xfrm>
            <a:off x="0" y="1483558"/>
            <a:ext cx="3685812" cy="1088193"/>
          </a:xfrm>
          <a:prstGeom prst="rect">
            <a:avLst/>
          </a:prstGeom>
          <a:noFill/>
          <a:ln>
            <a:noFill/>
          </a:ln>
        </p:spPr>
      </p:pic>
      <p:sp>
        <p:nvSpPr>
          <p:cNvPr id="40" name="Google Shape;40;p7"/>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1" name="Google Shape;41;p7"/>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Divider" type="secHead">
  <p:cSld name="SECTION_HEADER">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393492" y="753900"/>
            <a:ext cx="61272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4" name="Google Shape;44;p8"/>
          <p:cNvSpPr txBox="1">
            <a:spLocks noGrp="1"/>
          </p:cNvSpPr>
          <p:nvPr>
            <p:ph type="body" idx="1"/>
          </p:nvPr>
        </p:nvSpPr>
        <p:spPr>
          <a:xfrm>
            <a:off x="393492" y="3141005"/>
            <a:ext cx="61272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1800"/>
              <a:buNone/>
              <a:defRPr sz="1800" b="1">
                <a:solidFill>
                  <a:schemeClr val="dk2"/>
                </a:solidFill>
              </a:defRPr>
            </a:lvl1pPr>
            <a:lvl2pPr marL="914400" lvl="1" indent="-228600" algn="l">
              <a:lnSpc>
                <a:spcPct val="90000"/>
              </a:lnSpc>
              <a:spcBef>
                <a:spcPts val="400"/>
              </a:spcBef>
              <a:spcAft>
                <a:spcPts val="0"/>
              </a:spcAft>
              <a:buSzPts val="1500"/>
              <a:buNone/>
              <a:defRPr sz="1500">
                <a:solidFill>
                  <a:srgbClr val="757575"/>
                </a:solidFill>
              </a:defRPr>
            </a:lvl2pPr>
            <a:lvl3pPr marL="1371600" lvl="2" indent="-228600" algn="l">
              <a:lnSpc>
                <a:spcPct val="90000"/>
              </a:lnSpc>
              <a:spcBef>
                <a:spcPts val="400"/>
              </a:spcBef>
              <a:spcAft>
                <a:spcPts val="0"/>
              </a:spcAft>
              <a:buSzPts val="1400"/>
              <a:buNone/>
              <a:defRPr sz="1400">
                <a:solidFill>
                  <a:srgbClr val="757575"/>
                </a:solidFill>
              </a:defRPr>
            </a:lvl3pPr>
            <a:lvl4pPr marL="1828800" lvl="3" indent="-228600" algn="l">
              <a:lnSpc>
                <a:spcPct val="90000"/>
              </a:lnSpc>
              <a:spcBef>
                <a:spcPts val="400"/>
              </a:spcBef>
              <a:spcAft>
                <a:spcPts val="0"/>
              </a:spcAft>
              <a:buSzPts val="1200"/>
              <a:buNone/>
              <a:defRPr sz="1200">
                <a:solidFill>
                  <a:srgbClr val="757575"/>
                </a:solidFill>
              </a:defRPr>
            </a:lvl4pPr>
            <a:lvl5pPr marL="2286000" lvl="4" indent="-228600" algn="l">
              <a:lnSpc>
                <a:spcPct val="90000"/>
              </a:lnSpc>
              <a:spcBef>
                <a:spcPts val="400"/>
              </a:spcBef>
              <a:spcAft>
                <a:spcPts val="0"/>
              </a:spcAft>
              <a:buSzPts val="1200"/>
              <a:buNone/>
              <a:defRPr sz="1200">
                <a:solidFill>
                  <a:srgbClr val="757575"/>
                </a:solidFill>
              </a:defRPr>
            </a:lvl5pPr>
            <a:lvl6pPr marL="2743200" lvl="5" indent="-228600" algn="l">
              <a:lnSpc>
                <a:spcPct val="90000"/>
              </a:lnSpc>
              <a:spcBef>
                <a:spcPts val="400"/>
              </a:spcBef>
              <a:spcAft>
                <a:spcPts val="0"/>
              </a:spcAft>
              <a:buClr>
                <a:srgbClr val="757575"/>
              </a:buClr>
              <a:buSzPts val="1200"/>
              <a:buNone/>
              <a:defRPr sz="1200">
                <a:solidFill>
                  <a:srgbClr val="757575"/>
                </a:solidFill>
              </a:defRPr>
            </a:lvl6pPr>
            <a:lvl7pPr marL="3200400" lvl="6" indent="-228600" algn="l">
              <a:lnSpc>
                <a:spcPct val="90000"/>
              </a:lnSpc>
              <a:spcBef>
                <a:spcPts val="400"/>
              </a:spcBef>
              <a:spcAft>
                <a:spcPts val="0"/>
              </a:spcAft>
              <a:buClr>
                <a:srgbClr val="757575"/>
              </a:buClr>
              <a:buSzPts val="1200"/>
              <a:buNone/>
              <a:defRPr sz="1200">
                <a:solidFill>
                  <a:srgbClr val="757575"/>
                </a:solidFill>
              </a:defRPr>
            </a:lvl7pPr>
            <a:lvl8pPr marL="3657600" lvl="7" indent="-228600" algn="l">
              <a:lnSpc>
                <a:spcPct val="90000"/>
              </a:lnSpc>
              <a:spcBef>
                <a:spcPts val="400"/>
              </a:spcBef>
              <a:spcAft>
                <a:spcPts val="0"/>
              </a:spcAft>
              <a:buClr>
                <a:srgbClr val="757575"/>
              </a:buClr>
              <a:buSzPts val="1200"/>
              <a:buNone/>
              <a:defRPr sz="1200">
                <a:solidFill>
                  <a:srgbClr val="757575"/>
                </a:solidFill>
              </a:defRPr>
            </a:lvl8pPr>
            <a:lvl9pPr marL="4114800" lvl="8" indent="-228600" algn="l">
              <a:lnSpc>
                <a:spcPct val="90000"/>
              </a:lnSpc>
              <a:spcBef>
                <a:spcPts val="400"/>
              </a:spcBef>
              <a:spcAft>
                <a:spcPts val="0"/>
              </a:spcAft>
              <a:buClr>
                <a:srgbClr val="757575"/>
              </a:buClr>
              <a:buSzPts val="1200"/>
              <a:buNone/>
              <a:defRPr sz="1200">
                <a:solidFill>
                  <a:srgbClr val="757575"/>
                </a:solidFill>
              </a:defRPr>
            </a:lvl9pPr>
          </a:lstStyle>
          <a:p>
            <a:endParaRPr/>
          </a:p>
        </p:txBody>
      </p:sp>
      <p:pic>
        <p:nvPicPr>
          <p:cNvPr id="45" name="Google Shape;45;p8"/>
          <p:cNvPicPr preferRelativeResize="0"/>
          <p:nvPr/>
        </p:nvPicPr>
        <p:blipFill rotWithShape="1">
          <a:blip r:embed="rId2" cstate="print">
            <a:alphaModFix/>
            <a:extLst>
              <a:ext uri="{28A0092B-C50C-407E-A947-70E740481C1C}">
                <a14:useLocalDpi xmlns:a14="http://schemas.microsoft.com/office/drawing/2010/main"/>
              </a:ext>
            </a:extLst>
          </a:blip>
          <a:srcRect/>
          <a:stretch/>
        </p:blipFill>
        <p:spPr>
          <a:xfrm>
            <a:off x="5817053" y="654441"/>
            <a:ext cx="3326947" cy="4072682"/>
          </a:xfrm>
          <a:prstGeom prst="rect">
            <a:avLst/>
          </a:prstGeom>
          <a:noFill/>
          <a:ln>
            <a:noFill/>
          </a:ln>
        </p:spPr>
      </p:pic>
      <p:sp>
        <p:nvSpPr>
          <p:cNvPr id="46" name="Google Shape;46;p8"/>
          <p:cNvSpPr txBox="1"/>
          <p:nvPr/>
        </p:nvSpPr>
        <p:spPr>
          <a:xfrm>
            <a:off x="10391361" y="-89452"/>
            <a:ext cx="1386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47" name="Google Shape;47;p8"/>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chemeClr val="dk2"/>
                </a:solidFill>
                <a:latin typeface="Arial"/>
                <a:ea typeface="Arial"/>
                <a:cs typeface="Arial"/>
                <a:sym typeface="Arial"/>
              </a:defRPr>
            </a:lvl1pPr>
            <a:lvl2pPr marL="0" lvl="1" indent="0" algn="r">
              <a:spcBef>
                <a:spcPts val="0"/>
              </a:spcBef>
              <a:buNone/>
              <a:defRPr sz="900">
                <a:solidFill>
                  <a:schemeClr val="dk2"/>
                </a:solidFill>
                <a:latin typeface="Arial"/>
                <a:ea typeface="Arial"/>
                <a:cs typeface="Arial"/>
                <a:sym typeface="Arial"/>
              </a:defRPr>
            </a:lvl2pPr>
            <a:lvl3pPr marL="0" lvl="2" indent="0" algn="r">
              <a:spcBef>
                <a:spcPts val="0"/>
              </a:spcBef>
              <a:buNone/>
              <a:defRPr sz="900">
                <a:solidFill>
                  <a:schemeClr val="dk2"/>
                </a:solidFill>
                <a:latin typeface="Arial"/>
                <a:ea typeface="Arial"/>
                <a:cs typeface="Arial"/>
                <a:sym typeface="Arial"/>
              </a:defRPr>
            </a:lvl3pPr>
            <a:lvl4pPr marL="0" lvl="3" indent="0" algn="r">
              <a:spcBef>
                <a:spcPts val="0"/>
              </a:spcBef>
              <a:buNone/>
              <a:defRPr sz="900">
                <a:solidFill>
                  <a:schemeClr val="dk2"/>
                </a:solidFill>
                <a:latin typeface="Arial"/>
                <a:ea typeface="Arial"/>
                <a:cs typeface="Arial"/>
                <a:sym typeface="Arial"/>
              </a:defRPr>
            </a:lvl4pPr>
            <a:lvl5pPr marL="0" lvl="4" indent="0" algn="r">
              <a:spcBef>
                <a:spcPts val="0"/>
              </a:spcBef>
              <a:buNone/>
              <a:defRPr sz="900">
                <a:solidFill>
                  <a:schemeClr val="dk2"/>
                </a:solidFill>
                <a:latin typeface="Arial"/>
                <a:ea typeface="Arial"/>
                <a:cs typeface="Arial"/>
                <a:sym typeface="Arial"/>
              </a:defRPr>
            </a:lvl5pPr>
            <a:lvl6pPr marL="0" lvl="5" indent="0" algn="r">
              <a:spcBef>
                <a:spcPts val="0"/>
              </a:spcBef>
              <a:buNone/>
              <a:defRPr sz="900">
                <a:solidFill>
                  <a:schemeClr val="dk2"/>
                </a:solidFill>
                <a:latin typeface="Arial"/>
                <a:ea typeface="Arial"/>
                <a:cs typeface="Arial"/>
                <a:sym typeface="Arial"/>
              </a:defRPr>
            </a:lvl6pPr>
            <a:lvl7pPr marL="0" lvl="6" indent="0" algn="r">
              <a:spcBef>
                <a:spcPts val="0"/>
              </a:spcBef>
              <a:buNone/>
              <a:defRPr sz="900">
                <a:solidFill>
                  <a:schemeClr val="dk2"/>
                </a:solidFill>
                <a:latin typeface="Arial"/>
                <a:ea typeface="Arial"/>
                <a:cs typeface="Arial"/>
                <a:sym typeface="Arial"/>
              </a:defRPr>
            </a:lvl7pPr>
            <a:lvl8pPr marL="0" lvl="7" indent="0" algn="r">
              <a:spcBef>
                <a:spcPts val="0"/>
              </a:spcBef>
              <a:buNone/>
              <a:defRPr sz="900">
                <a:solidFill>
                  <a:schemeClr val="dk2"/>
                </a:solidFill>
                <a:latin typeface="Arial"/>
                <a:ea typeface="Arial"/>
                <a:cs typeface="Arial"/>
                <a:sym typeface="Arial"/>
              </a:defRPr>
            </a:lvl8pPr>
            <a:lvl9pPr marL="0" lvl="8" indent="0" algn="r">
              <a:spcBef>
                <a:spcPts val="0"/>
              </a:spcBef>
              <a:buNone/>
              <a:defRPr sz="9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8" name="Google Shape;48;p8"/>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900">
                <a:solidFill>
                  <a:schemeClr val="accent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312963" y="637878"/>
            <a:ext cx="8537100" cy="4074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1" name="Google Shape;51;p9"/>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chemeClr val="dk2"/>
                </a:solidFill>
                <a:latin typeface="Arial"/>
                <a:ea typeface="Arial"/>
                <a:cs typeface="Arial"/>
                <a:sym typeface="Arial"/>
              </a:defRPr>
            </a:lvl1pPr>
            <a:lvl2pPr marL="0" lvl="1" indent="0" algn="r">
              <a:spcBef>
                <a:spcPts val="0"/>
              </a:spcBef>
              <a:buNone/>
              <a:defRPr sz="900">
                <a:solidFill>
                  <a:schemeClr val="dk2"/>
                </a:solidFill>
                <a:latin typeface="Arial"/>
                <a:ea typeface="Arial"/>
                <a:cs typeface="Arial"/>
                <a:sym typeface="Arial"/>
              </a:defRPr>
            </a:lvl2pPr>
            <a:lvl3pPr marL="0" lvl="2" indent="0" algn="r">
              <a:spcBef>
                <a:spcPts val="0"/>
              </a:spcBef>
              <a:buNone/>
              <a:defRPr sz="900">
                <a:solidFill>
                  <a:schemeClr val="dk2"/>
                </a:solidFill>
                <a:latin typeface="Arial"/>
                <a:ea typeface="Arial"/>
                <a:cs typeface="Arial"/>
                <a:sym typeface="Arial"/>
              </a:defRPr>
            </a:lvl3pPr>
            <a:lvl4pPr marL="0" lvl="3" indent="0" algn="r">
              <a:spcBef>
                <a:spcPts val="0"/>
              </a:spcBef>
              <a:buNone/>
              <a:defRPr sz="900">
                <a:solidFill>
                  <a:schemeClr val="dk2"/>
                </a:solidFill>
                <a:latin typeface="Arial"/>
                <a:ea typeface="Arial"/>
                <a:cs typeface="Arial"/>
                <a:sym typeface="Arial"/>
              </a:defRPr>
            </a:lvl4pPr>
            <a:lvl5pPr marL="0" lvl="4" indent="0" algn="r">
              <a:spcBef>
                <a:spcPts val="0"/>
              </a:spcBef>
              <a:buNone/>
              <a:defRPr sz="900">
                <a:solidFill>
                  <a:schemeClr val="dk2"/>
                </a:solidFill>
                <a:latin typeface="Arial"/>
                <a:ea typeface="Arial"/>
                <a:cs typeface="Arial"/>
                <a:sym typeface="Arial"/>
              </a:defRPr>
            </a:lvl5pPr>
            <a:lvl6pPr marL="0" lvl="5" indent="0" algn="r">
              <a:spcBef>
                <a:spcPts val="0"/>
              </a:spcBef>
              <a:buNone/>
              <a:defRPr sz="900">
                <a:solidFill>
                  <a:schemeClr val="dk2"/>
                </a:solidFill>
                <a:latin typeface="Arial"/>
                <a:ea typeface="Arial"/>
                <a:cs typeface="Arial"/>
                <a:sym typeface="Arial"/>
              </a:defRPr>
            </a:lvl6pPr>
            <a:lvl7pPr marL="0" lvl="6" indent="0" algn="r">
              <a:spcBef>
                <a:spcPts val="0"/>
              </a:spcBef>
              <a:buNone/>
              <a:defRPr sz="900">
                <a:solidFill>
                  <a:schemeClr val="dk2"/>
                </a:solidFill>
                <a:latin typeface="Arial"/>
                <a:ea typeface="Arial"/>
                <a:cs typeface="Arial"/>
                <a:sym typeface="Arial"/>
              </a:defRPr>
            </a:lvl7pPr>
            <a:lvl8pPr marL="0" lvl="7" indent="0" algn="r">
              <a:spcBef>
                <a:spcPts val="0"/>
              </a:spcBef>
              <a:buNone/>
              <a:defRPr sz="900">
                <a:solidFill>
                  <a:schemeClr val="dk2"/>
                </a:solidFill>
                <a:latin typeface="Arial"/>
                <a:ea typeface="Arial"/>
                <a:cs typeface="Arial"/>
                <a:sym typeface="Arial"/>
              </a:defRPr>
            </a:lvl8pPr>
            <a:lvl9pPr marL="0" lvl="8" indent="0" algn="r">
              <a:spcBef>
                <a:spcPts val="0"/>
              </a:spcBef>
              <a:buNone/>
              <a:defRPr sz="9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2" name="Google Shape;52;p9"/>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900">
                <a:solidFill>
                  <a:schemeClr val="accent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chemeClr val="dk2"/>
                </a:solidFill>
                <a:latin typeface="Arial"/>
                <a:ea typeface="Arial"/>
                <a:cs typeface="Arial"/>
                <a:sym typeface="Arial"/>
              </a:defRPr>
            </a:lvl1pPr>
            <a:lvl2pPr marL="0" lvl="1" indent="0" algn="r">
              <a:spcBef>
                <a:spcPts val="0"/>
              </a:spcBef>
              <a:buNone/>
              <a:defRPr sz="900">
                <a:solidFill>
                  <a:schemeClr val="dk2"/>
                </a:solidFill>
                <a:latin typeface="Arial"/>
                <a:ea typeface="Arial"/>
                <a:cs typeface="Arial"/>
                <a:sym typeface="Arial"/>
              </a:defRPr>
            </a:lvl2pPr>
            <a:lvl3pPr marL="0" lvl="2" indent="0" algn="r">
              <a:spcBef>
                <a:spcPts val="0"/>
              </a:spcBef>
              <a:buNone/>
              <a:defRPr sz="900">
                <a:solidFill>
                  <a:schemeClr val="dk2"/>
                </a:solidFill>
                <a:latin typeface="Arial"/>
                <a:ea typeface="Arial"/>
                <a:cs typeface="Arial"/>
                <a:sym typeface="Arial"/>
              </a:defRPr>
            </a:lvl3pPr>
            <a:lvl4pPr marL="0" lvl="3" indent="0" algn="r">
              <a:spcBef>
                <a:spcPts val="0"/>
              </a:spcBef>
              <a:buNone/>
              <a:defRPr sz="900">
                <a:solidFill>
                  <a:schemeClr val="dk2"/>
                </a:solidFill>
                <a:latin typeface="Arial"/>
                <a:ea typeface="Arial"/>
                <a:cs typeface="Arial"/>
                <a:sym typeface="Arial"/>
              </a:defRPr>
            </a:lvl4pPr>
            <a:lvl5pPr marL="0" lvl="4" indent="0" algn="r">
              <a:spcBef>
                <a:spcPts val="0"/>
              </a:spcBef>
              <a:buNone/>
              <a:defRPr sz="900">
                <a:solidFill>
                  <a:schemeClr val="dk2"/>
                </a:solidFill>
                <a:latin typeface="Arial"/>
                <a:ea typeface="Arial"/>
                <a:cs typeface="Arial"/>
                <a:sym typeface="Arial"/>
              </a:defRPr>
            </a:lvl5pPr>
            <a:lvl6pPr marL="0" lvl="5" indent="0" algn="r">
              <a:spcBef>
                <a:spcPts val="0"/>
              </a:spcBef>
              <a:buNone/>
              <a:defRPr sz="900">
                <a:solidFill>
                  <a:schemeClr val="dk2"/>
                </a:solidFill>
                <a:latin typeface="Arial"/>
                <a:ea typeface="Arial"/>
                <a:cs typeface="Arial"/>
                <a:sym typeface="Arial"/>
              </a:defRPr>
            </a:lvl6pPr>
            <a:lvl7pPr marL="0" lvl="6" indent="0" algn="r">
              <a:spcBef>
                <a:spcPts val="0"/>
              </a:spcBef>
              <a:buNone/>
              <a:defRPr sz="900">
                <a:solidFill>
                  <a:schemeClr val="dk2"/>
                </a:solidFill>
                <a:latin typeface="Arial"/>
                <a:ea typeface="Arial"/>
                <a:cs typeface="Arial"/>
                <a:sym typeface="Arial"/>
              </a:defRPr>
            </a:lvl7pPr>
            <a:lvl8pPr marL="0" lvl="7" indent="0" algn="r">
              <a:spcBef>
                <a:spcPts val="0"/>
              </a:spcBef>
              <a:buNone/>
              <a:defRPr sz="900">
                <a:solidFill>
                  <a:schemeClr val="dk2"/>
                </a:solidFill>
                <a:latin typeface="Arial"/>
                <a:ea typeface="Arial"/>
                <a:cs typeface="Arial"/>
                <a:sym typeface="Arial"/>
              </a:defRPr>
            </a:lvl8pPr>
            <a:lvl9pPr marL="0" lvl="8" indent="0" algn="r">
              <a:spcBef>
                <a:spcPts val="0"/>
              </a:spcBef>
              <a:buNone/>
              <a:defRPr sz="9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5" name="Google Shape;55;p10"/>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900">
                <a:solidFill>
                  <a:schemeClr val="accent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348173" y="740568"/>
            <a:ext cx="2949000" cy="986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1"/>
          <p:cNvSpPr txBox="1">
            <a:spLocks noGrp="1"/>
          </p:cNvSpPr>
          <p:nvPr>
            <p:ph type="body" idx="1"/>
          </p:nvPr>
        </p:nvSpPr>
        <p:spPr>
          <a:xfrm>
            <a:off x="3563710" y="740569"/>
            <a:ext cx="5232300" cy="3753900"/>
          </a:xfrm>
          <a:prstGeom prst="rect">
            <a:avLst/>
          </a:prstGeom>
          <a:noFill/>
          <a:ln>
            <a:noFill/>
          </a:ln>
        </p:spPr>
        <p:txBody>
          <a:bodyPr spcFirstLastPara="1" wrap="square" lIns="68575" tIns="34275" rIns="68575" bIns="34275" anchor="t" anchorCtr="0">
            <a:normAutofit/>
          </a:bodyPr>
          <a:lstStyle>
            <a:lvl1pPr marL="457200" lvl="0" indent="-323850" algn="l">
              <a:lnSpc>
                <a:spcPct val="90000"/>
              </a:lnSpc>
              <a:spcBef>
                <a:spcPts val="800"/>
              </a:spcBef>
              <a:spcAft>
                <a:spcPts val="0"/>
              </a:spcAft>
              <a:buSzPts val="1500"/>
              <a:buChar char="•"/>
              <a:defRPr sz="1500"/>
            </a:lvl1pPr>
            <a:lvl2pPr marL="914400" lvl="1" indent="-323850" algn="l">
              <a:lnSpc>
                <a:spcPct val="90000"/>
              </a:lnSpc>
              <a:spcBef>
                <a:spcPts val="400"/>
              </a:spcBef>
              <a:spcAft>
                <a:spcPts val="0"/>
              </a:spcAft>
              <a:buSzPts val="1500"/>
              <a:buChar char="•"/>
              <a:defRPr sz="1500"/>
            </a:lvl2pPr>
            <a:lvl3pPr marL="1371600" lvl="2" indent="-323850" algn="l">
              <a:lnSpc>
                <a:spcPct val="90000"/>
              </a:lnSpc>
              <a:spcBef>
                <a:spcPts val="400"/>
              </a:spcBef>
              <a:spcAft>
                <a:spcPts val="0"/>
              </a:spcAft>
              <a:buSzPts val="1500"/>
              <a:buChar char="•"/>
              <a:defRPr sz="1500"/>
            </a:lvl3pPr>
            <a:lvl4pPr marL="1828800" lvl="3" indent="-323850" algn="l">
              <a:lnSpc>
                <a:spcPct val="90000"/>
              </a:lnSpc>
              <a:spcBef>
                <a:spcPts val="400"/>
              </a:spcBef>
              <a:spcAft>
                <a:spcPts val="0"/>
              </a:spcAft>
              <a:buSzPts val="1500"/>
              <a:buChar char="•"/>
              <a:defRPr sz="1500"/>
            </a:lvl4pPr>
            <a:lvl5pPr marL="2286000" lvl="4" indent="-323850" algn="l">
              <a:lnSpc>
                <a:spcPct val="90000"/>
              </a:lnSpc>
              <a:spcBef>
                <a:spcPts val="400"/>
              </a:spcBef>
              <a:spcAft>
                <a:spcPts val="0"/>
              </a:spcAft>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9" name="Google Shape;59;p11"/>
          <p:cNvSpPr txBox="1">
            <a:spLocks noGrp="1"/>
          </p:cNvSpPr>
          <p:nvPr>
            <p:ph type="body" idx="2"/>
          </p:nvPr>
        </p:nvSpPr>
        <p:spPr>
          <a:xfrm>
            <a:off x="348173" y="1873703"/>
            <a:ext cx="2949000" cy="2620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1400"/>
              <a:buNone/>
              <a:defRPr sz="1400" b="1">
                <a:solidFill>
                  <a:schemeClr val="dk2"/>
                </a:solidFill>
              </a:defRPr>
            </a:lvl1pPr>
            <a:lvl2pPr marL="914400" lvl="1" indent="-228600" algn="l">
              <a:lnSpc>
                <a:spcPct val="90000"/>
              </a:lnSpc>
              <a:spcBef>
                <a:spcPts val="400"/>
              </a:spcBef>
              <a:spcAft>
                <a:spcPts val="0"/>
              </a:spcAft>
              <a:buSzPts val="1100"/>
              <a:buNone/>
              <a:defRPr sz="1100"/>
            </a:lvl2pPr>
            <a:lvl3pPr marL="1371600" lvl="2" indent="-228600" algn="l">
              <a:lnSpc>
                <a:spcPct val="90000"/>
              </a:lnSpc>
              <a:spcBef>
                <a:spcPts val="400"/>
              </a:spcBef>
              <a:spcAft>
                <a:spcPts val="0"/>
              </a:spcAft>
              <a:buSzPts val="900"/>
              <a:buNone/>
              <a:defRPr sz="900"/>
            </a:lvl3pPr>
            <a:lvl4pPr marL="1828800" lvl="3" indent="-228600" algn="l">
              <a:lnSpc>
                <a:spcPct val="90000"/>
              </a:lnSpc>
              <a:spcBef>
                <a:spcPts val="400"/>
              </a:spcBef>
              <a:spcAft>
                <a:spcPts val="0"/>
              </a:spcAft>
              <a:buSzPts val="800"/>
              <a:buNone/>
              <a:defRPr sz="800"/>
            </a:lvl4pPr>
            <a:lvl5pPr marL="2286000" lvl="4" indent="-228600" algn="l">
              <a:lnSpc>
                <a:spcPct val="90000"/>
              </a:lnSpc>
              <a:spcBef>
                <a:spcPts val="400"/>
              </a:spcBef>
              <a:spcAft>
                <a:spcPts val="0"/>
              </a:spcAft>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0" name="Google Shape;60;p11"/>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900">
                <a:solidFill>
                  <a:schemeClr val="dk2"/>
                </a:solidFill>
                <a:latin typeface="Arial"/>
                <a:ea typeface="Arial"/>
                <a:cs typeface="Arial"/>
                <a:sym typeface="Arial"/>
              </a:defRPr>
            </a:lvl1pPr>
            <a:lvl2pPr marL="0" lvl="1" indent="0" algn="r">
              <a:spcBef>
                <a:spcPts val="0"/>
              </a:spcBef>
              <a:buNone/>
              <a:defRPr sz="900">
                <a:solidFill>
                  <a:schemeClr val="dk2"/>
                </a:solidFill>
                <a:latin typeface="Arial"/>
                <a:ea typeface="Arial"/>
                <a:cs typeface="Arial"/>
                <a:sym typeface="Arial"/>
              </a:defRPr>
            </a:lvl2pPr>
            <a:lvl3pPr marL="0" lvl="2" indent="0" algn="r">
              <a:spcBef>
                <a:spcPts val="0"/>
              </a:spcBef>
              <a:buNone/>
              <a:defRPr sz="900">
                <a:solidFill>
                  <a:schemeClr val="dk2"/>
                </a:solidFill>
                <a:latin typeface="Arial"/>
                <a:ea typeface="Arial"/>
                <a:cs typeface="Arial"/>
                <a:sym typeface="Arial"/>
              </a:defRPr>
            </a:lvl3pPr>
            <a:lvl4pPr marL="0" lvl="3" indent="0" algn="r">
              <a:spcBef>
                <a:spcPts val="0"/>
              </a:spcBef>
              <a:buNone/>
              <a:defRPr sz="900">
                <a:solidFill>
                  <a:schemeClr val="dk2"/>
                </a:solidFill>
                <a:latin typeface="Arial"/>
                <a:ea typeface="Arial"/>
                <a:cs typeface="Arial"/>
                <a:sym typeface="Arial"/>
              </a:defRPr>
            </a:lvl4pPr>
            <a:lvl5pPr marL="0" lvl="4" indent="0" algn="r">
              <a:spcBef>
                <a:spcPts val="0"/>
              </a:spcBef>
              <a:buNone/>
              <a:defRPr sz="900">
                <a:solidFill>
                  <a:schemeClr val="dk2"/>
                </a:solidFill>
                <a:latin typeface="Arial"/>
                <a:ea typeface="Arial"/>
                <a:cs typeface="Arial"/>
                <a:sym typeface="Arial"/>
              </a:defRPr>
            </a:lvl5pPr>
            <a:lvl6pPr marL="0" lvl="5" indent="0" algn="r">
              <a:spcBef>
                <a:spcPts val="0"/>
              </a:spcBef>
              <a:buNone/>
              <a:defRPr sz="900">
                <a:solidFill>
                  <a:schemeClr val="dk2"/>
                </a:solidFill>
                <a:latin typeface="Arial"/>
                <a:ea typeface="Arial"/>
                <a:cs typeface="Arial"/>
                <a:sym typeface="Arial"/>
              </a:defRPr>
            </a:lvl6pPr>
            <a:lvl7pPr marL="0" lvl="6" indent="0" algn="r">
              <a:spcBef>
                <a:spcPts val="0"/>
              </a:spcBef>
              <a:buNone/>
              <a:defRPr sz="900">
                <a:solidFill>
                  <a:schemeClr val="dk2"/>
                </a:solidFill>
                <a:latin typeface="Arial"/>
                <a:ea typeface="Arial"/>
                <a:cs typeface="Arial"/>
                <a:sym typeface="Arial"/>
              </a:defRPr>
            </a:lvl7pPr>
            <a:lvl8pPr marL="0" lvl="7" indent="0" algn="r">
              <a:spcBef>
                <a:spcPts val="0"/>
              </a:spcBef>
              <a:buNone/>
              <a:defRPr sz="900">
                <a:solidFill>
                  <a:schemeClr val="dk2"/>
                </a:solidFill>
                <a:latin typeface="Arial"/>
                <a:ea typeface="Arial"/>
                <a:cs typeface="Arial"/>
                <a:sym typeface="Arial"/>
              </a:defRPr>
            </a:lvl8pPr>
            <a:lvl9pPr marL="0" lvl="8" indent="0" algn="r">
              <a:spcBef>
                <a:spcPts val="0"/>
              </a:spcBef>
              <a:buNone/>
              <a:defRPr sz="9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61" name="Google Shape;61;p11"/>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900">
                <a:solidFill>
                  <a:schemeClr val="accent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cxnSp>
        <p:nvCxnSpPr>
          <p:cNvPr id="62" name="Google Shape;62;p11"/>
          <p:cNvCxnSpPr/>
          <p:nvPr/>
        </p:nvCxnSpPr>
        <p:spPr>
          <a:xfrm>
            <a:off x="3416753" y="740568"/>
            <a:ext cx="0" cy="3753900"/>
          </a:xfrm>
          <a:prstGeom prst="straightConnector1">
            <a:avLst/>
          </a:prstGeom>
          <a:noFill/>
          <a:ln w="14300" cap="flat" cmpd="sng">
            <a:solidFill>
              <a:srgbClr val="C7CDD2"/>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63"/>
        <p:cNvGrpSpPr/>
        <p:nvPr/>
      </p:nvGrpSpPr>
      <p:grpSpPr>
        <a:xfrm>
          <a:off x="0" y="0"/>
          <a:ext cx="0" cy="0"/>
          <a:chOff x="0" y="0"/>
          <a:chExt cx="0" cy="0"/>
        </a:xfrm>
      </p:grpSpPr>
      <p:sp>
        <p:nvSpPr>
          <p:cNvPr id="64" name="Google Shape;64;p12"/>
          <p:cNvSpPr>
            <a:spLocks noGrp="1"/>
          </p:cNvSpPr>
          <p:nvPr>
            <p:ph type="pic" idx="2"/>
          </p:nvPr>
        </p:nvSpPr>
        <p:spPr>
          <a:xfrm>
            <a:off x="3551464" y="740569"/>
            <a:ext cx="5131500" cy="3753900"/>
          </a:xfrm>
          <a:prstGeom prst="rect">
            <a:avLst/>
          </a:prstGeom>
          <a:solidFill>
            <a:schemeClr val="lt1"/>
          </a:solidFill>
          <a:ln>
            <a:noFill/>
          </a:ln>
        </p:spPr>
      </p:sp>
      <p:sp>
        <p:nvSpPr>
          <p:cNvPr id="65" name="Google Shape;65;p12"/>
          <p:cNvSpPr txBox="1">
            <a:spLocks noGrp="1"/>
          </p:cNvSpPr>
          <p:nvPr>
            <p:ph type="title"/>
          </p:nvPr>
        </p:nvSpPr>
        <p:spPr>
          <a:xfrm>
            <a:off x="348173" y="740568"/>
            <a:ext cx="2949000" cy="9861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2"/>
          <p:cNvSpPr txBox="1">
            <a:spLocks noGrp="1"/>
          </p:cNvSpPr>
          <p:nvPr>
            <p:ph type="body" idx="1"/>
          </p:nvPr>
        </p:nvSpPr>
        <p:spPr>
          <a:xfrm>
            <a:off x="348173" y="1873703"/>
            <a:ext cx="2949000" cy="2620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1400"/>
              <a:buNone/>
              <a:defRPr sz="1400" b="1">
                <a:solidFill>
                  <a:schemeClr val="dk2"/>
                </a:solidFill>
              </a:defRPr>
            </a:lvl1pPr>
            <a:lvl2pPr marL="914400" lvl="1" indent="-228600" algn="l">
              <a:lnSpc>
                <a:spcPct val="90000"/>
              </a:lnSpc>
              <a:spcBef>
                <a:spcPts val="400"/>
              </a:spcBef>
              <a:spcAft>
                <a:spcPts val="0"/>
              </a:spcAft>
              <a:buSzPts val="1100"/>
              <a:buNone/>
              <a:defRPr sz="1100"/>
            </a:lvl2pPr>
            <a:lvl3pPr marL="1371600" lvl="2" indent="-228600" algn="l">
              <a:lnSpc>
                <a:spcPct val="90000"/>
              </a:lnSpc>
              <a:spcBef>
                <a:spcPts val="400"/>
              </a:spcBef>
              <a:spcAft>
                <a:spcPts val="0"/>
              </a:spcAft>
              <a:buSzPts val="900"/>
              <a:buNone/>
              <a:defRPr sz="900"/>
            </a:lvl3pPr>
            <a:lvl4pPr marL="1828800" lvl="3" indent="-228600" algn="l">
              <a:lnSpc>
                <a:spcPct val="90000"/>
              </a:lnSpc>
              <a:spcBef>
                <a:spcPts val="400"/>
              </a:spcBef>
              <a:spcAft>
                <a:spcPts val="0"/>
              </a:spcAft>
              <a:buSzPts val="800"/>
              <a:buNone/>
              <a:defRPr sz="800"/>
            </a:lvl4pPr>
            <a:lvl5pPr marL="2286000" lvl="4" indent="-228600" algn="l">
              <a:lnSpc>
                <a:spcPct val="90000"/>
              </a:lnSpc>
              <a:spcBef>
                <a:spcPts val="400"/>
              </a:spcBef>
              <a:spcAft>
                <a:spcPts val="0"/>
              </a:spcAft>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losing Slide 1">
  <p:cSld name="Closing Slide_1">
    <p:spTree>
      <p:nvGrpSpPr>
        <p:cNvPr id="1" name="Shape 67"/>
        <p:cNvGrpSpPr/>
        <p:nvPr/>
      </p:nvGrpSpPr>
      <p:grpSpPr>
        <a:xfrm>
          <a:off x="0" y="0"/>
          <a:ext cx="0" cy="0"/>
          <a:chOff x="0" y="0"/>
          <a:chExt cx="0" cy="0"/>
        </a:xfrm>
      </p:grpSpPr>
      <p:sp>
        <p:nvSpPr>
          <p:cNvPr id="68" name="Google Shape;68;p13"/>
          <p:cNvSpPr/>
          <p:nvPr/>
        </p:nvSpPr>
        <p:spPr>
          <a:xfrm>
            <a:off x="0" y="0"/>
            <a:ext cx="9025500" cy="3197400"/>
          </a:xfrm>
          <a:prstGeom prst="rect">
            <a:avLst/>
          </a:prstGeom>
          <a:solidFill>
            <a:srgbClr val="0E7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69" name="Google Shape;69;p13"/>
          <p:cNvPicPr preferRelativeResize="0"/>
          <p:nvPr/>
        </p:nvPicPr>
        <p:blipFill rotWithShape="1">
          <a:blip r:embed="rId2" cstate="print">
            <a:alphaModFix/>
            <a:extLst>
              <a:ext uri="{28A0092B-C50C-407E-A947-70E740481C1C}">
                <a14:useLocalDpi xmlns:a14="http://schemas.microsoft.com/office/drawing/2010/main"/>
              </a:ext>
            </a:extLst>
          </a:blip>
          <a:srcRect l="-16131"/>
          <a:stretch/>
        </p:blipFill>
        <p:spPr>
          <a:xfrm>
            <a:off x="455840" y="0"/>
            <a:ext cx="8688158" cy="3197333"/>
          </a:xfrm>
          <a:prstGeom prst="rect">
            <a:avLst/>
          </a:prstGeom>
          <a:noFill/>
          <a:ln>
            <a:noFill/>
          </a:ln>
        </p:spPr>
      </p:pic>
      <p:sp>
        <p:nvSpPr>
          <p:cNvPr id="70" name="Google Shape;70;p13"/>
          <p:cNvSpPr txBox="1">
            <a:spLocks noGrp="1"/>
          </p:cNvSpPr>
          <p:nvPr>
            <p:ph type="ctrTitle"/>
          </p:nvPr>
        </p:nvSpPr>
        <p:spPr>
          <a:xfrm>
            <a:off x="657225" y="1312586"/>
            <a:ext cx="7829400" cy="8955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300"/>
              <a:buFont typeface="Arial"/>
              <a:buNone/>
              <a:defRPr sz="33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1" name="Google Shape;71;p13" descr="A green and black sign&#10;&#10;Description automatically generated"/>
          <p:cNvPicPr preferRelativeResize="0"/>
          <p:nvPr/>
        </p:nvPicPr>
        <p:blipFill rotWithShape="1">
          <a:blip r:embed="rId3">
            <a:alphaModFix/>
          </a:blip>
          <a:srcRect/>
          <a:stretch/>
        </p:blipFill>
        <p:spPr>
          <a:xfrm>
            <a:off x="2576531" y="3455033"/>
            <a:ext cx="3990939" cy="1178277"/>
          </a:xfrm>
          <a:prstGeom prst="rect">
            <a:avLst/>
          </a:prstGeom>
          <a:noFill/>
          <a:ln>
            <a:noFill/>
          </a:ln>
        </p:spPr>
      </p:pic>
      <p:pic>
        <p:nvPicPr>
          <p:cNvPr id="72" name="Google Shape;72;p13" descr="A picture containing text, sign&#10;&#10;AI-generated content may be incorrect."/>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266218" y="4696130"/>
            <a:ext cx="606679" cy="285319"/>
          </a:xfrm>
          <a:prstGeom prst="rect">
            <a:avLst/>
          </a:prstGeom>
          <a:noFill/>
          <a:ln>
            <a:noFill/>
          </a:ln>
        </p:spPr>
      </p:pic>
      <p:sp>
        <p:nvSpPr>
          <p:cNvPr id="73" name="Google Shape;73;p13"/>
          <p:cNvSpPr txBox="1">
            <a:spLocks noGrp="1"/>
          </p:cNvSpPr>
          <p:nvPr>
            <p:ph type="subTitle" idx="1"/>
          </p:nvPr>
        </p:nvSpPr>
        <p:spPr>
          <a:xfrm>
            <a:off x="688971" y="2395194"/>
            <a:ext cx="7766100" cy="333900"/>
          </a:xfrm>
          <a:prstGeom prst="rect">
            <a:avLst/>
          </a:prstGeom>
          <a:noFill/>
          <a:ln>
            <a:noFill/>
          </a:ln>
        </p:spPr>
        <p:txBody>
          <a:bodyPr spcFirstLastPara="1" wrap="square" lIns="0" tIns="45700" rIns="91425" bIns="45700" anchor="ctr" anchorCtr="0">
            <a:noAutofit/>
          </a:bodyPr>
          <a:lstStyle>
            <a:lvl1pPr lvl="0" algn="ctr">
              <a:lnSpc>
                <a:spcPct val="90000"/>
              </a:lnSpc>
              <a:spcBef>
                <a:spcPts val="750"/>
              </a:spcBef>
              <a:spcAft>
                <a:spcPts val="0"/>
              </a:spcAft>
              <a:buSzPts val="1800"/>
              <a:buNone/>
              <a:defRPr sz="1800" b="1">
                <a:solidFill>
                  <a:srgbClr val="AFFFDE"/>
                </a:solidFill>
              </a:defRPr>
            </a:lvl1pPr>
            <a:lvl2pPr lvl="1" algn="ctr">
              <a:lnSpc>
                <a:spcPct val="90000"/>
              </a:lnSpc>
              <a:spcBef>
                <a:spcPts val="375"/>
              </a:spcBef>
              <a:spcAft>
                <a:spcPts val="0"/>
              </a:spcAft>
              <a:buSzPts val="1500"/>
              <a:buNone/>
              <a:defRPr sz="1500"/>
            </a:lvl2pPr>
            <a:lvl3pPr lvl="2" algn="ctr">
              <a:lnSpc>
                <a:spcPct val="9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81"/>
        <p:cNvGrpSpPr/>
        <p:nvPr/>
      </p:nvGrpSpPr>
      <p:grpSpPr>
        <a:xfrm>
          <a:off x="0" y="0"/>
          <a:ext cx="0" cy="0"/>
          <a:chOff x="0" y="0"/>
          <a:chExt cx="0" cy="0"/>
        </a:xfrm>
      </p:grpSpPr>
      <p:sp>
        <p:nvSpPr>
          <p:cNvPr id="82" name="Google Shape;82;p15"/>
          <p:cNvSpPr/>
          <p:nvPr/>
        </p:nvSpPr>
        <p:spPr>
          <a:xfrm>
            <a:off x="1" y="0"/>
            <a:ext cx="9144000" cy="1161300"/>
          </a:xfrm>
          <a:prstGeom prst="rect">
            <a:avLst/>
          </a:prstGeom>
          <a:solidFill>
            <a:srgbClr val="0E7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pic>
        <p:nvPicPr>
          <p:cNvPr id="83" name="Google Shape;83;p15"/>
          <p:cNvPicPr preferRelativeResize="0"/>
          <p:nvPr/>
        </p:nvPicPr>
        <p:blipFill rotWithShape="1">
          <a:blip r:embed="rId2" cstate="print">
            <a:alphaModFix/>
            <a:extLst>
              <a:ext uri="{28A0092B-C50C-407E-A947-70E740481C1C}">
                <a14:useLocalDpi xmlns:a14="http://schemas.microsoft.com/office/drawing/2010/main"/>
              </a:ext>
            </a:extLst>
          </a:blip>
          <a:srcRect l="-15380"/>
          <a:stretch/>
        </p:blipFill>
        <p:spPr>
          <a:xfrm>
            <a:off x="1377941" y="1"/>
            <a:ext cx="7766058" cy="1157468"/>
          </a:xfrm>
          <a:prstGeom prst="rect">
            <a:avLst/>
          </a:prstGeom>
          <a:noFill/>
          <a:ln>
            <a:noFill/>
          </a:ln>
        </p:spPr>
      </p:pic>
      <p:sp>
        <p:nvSpPr>
          <p:cNvPr id="84" name="Google Shape;84;p15"/>
          <p:cNvSpPr txBox="1">
            <a:spLocks noGrp="1"/>
          </p:cNvSpPr>
          <p:nvPr>
            <p:ph type="subTitle" idx="1"/>
          </p:nvPr>
        </p:nvSpPr>
        <p:spPr>
          <a:xfrm>
            <a:off x="497709" y="3609632"/>
            <a:ext cx="7766100" cy="333900"/>
          </a:xfrm>
          <a:prstGeom prst="rect">
            <a:avLst/>
          </a:prstGeom>
          <a:noFill/>
          <a:ln>
            <a:noFill/>
          </a:ln>
        </p:spPr>
        <p:txBody>
          <a:bodyPr spcFirstLastPara="1" wrap="square" lIns="0" tIns="45700" rIns="91425" bIns="45700" anchor="ctr" anchorCtr="0">
            <a:noAutofit/>
          </a:bodyPr>
          <a:lstStyle>
            <a:lvl1pPr lvl="0" algn="l">
              <a:lnSpc>
                <a:spcPct val="90000"/>
              </a:lnSpc>
              <a:spcBef>
                <a:spcPts val="750"/>
              </a:spcBef>
              <a:spcAft>
                <a:spcPts val="0"/>
              </a:spcAft>
              <a:buSzPts val="1800"/>
              <a:buNone/>
              <a:defRPr sz="1800" b="1">
                <a:solidFill>
                  <a:schemeClr val="dk2"/>
                </a:solidFill>
              </a:defRPr>
            </a:lvl1pPr>
            <a:lvl2pPr lvl="1" algn="ctr">
              <a:lnSpc>
                <a:spcPct val="90000"/>
              </a:lnSpc>
              <a:spcBef>
                <a:spcPts val="375"/>
              </a:spcBef>
              <a:spcAft>
                <a:spcPts val="0"/>
              </a:spcAft>
              <a:buSzPts val="1500"/>
              <a:buNone/>
              <a:defRPr sz="1500"/>
            </a:lvl2pPr>
            <a:lvl3pPr lvl="2" algn="ctr">
              <a:lnSpc>
                <a:spcPct val="9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85" name="Google Shape;85;p15"/>
          <p:cNvSpPr txBox="1">
            <a:spLocks noGrp="1"/>
          </p:cNvSpPr>
          <p:nvPr>
            <p:ph type="ctrTitle"/>
          </p:nvPr>
        </p:nvSpPr>
        <p:spPr>
          <a:xfrm>
            <a:off x="497709" y="2916822"/>
            <a:ext cx="7766100" cy="527100"/>
          </a:xfrm>
          <a:prstGeom prst="rect">
            <a:avLst/>
          </a:prstGeom>
          <a:noFill/>
          <a:ln>
            <a:noFill/>
          </a:ln>
        </p:spPr>
        <p:txBody>
          <a:bodyPr spcFirstLastPara="1" wrap="square" lIns="0" tIns="45700" rIns="91425" bIns="45700" anchor="b" anchorCtr="0">
            <a:normAutofit/>
          </a:bodyPr>
          <a:lstStyle>
            <a:lvl1pPr lvl="0" algn="l">
              <a:lnSpc>
                <a:spcPct val="90000"/>
              </a:lnSpc>
              <a:spcBef>
                <a:spcPts val="0"/>
              </a:spcBef>
              <a:spcAft>
                <a:spcPts val="0"/>
              </a:spcAft>
              <a:buClr>
                <a:schemeClr val="accent1"/>
              </a:buClr>
              <a:buSzPts val="3000"/>
              <a:buFont typeface="Arial"/>
              <a:buNone/>
              <a:defRPr sz="3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6" name="Google Shape;86;p15" descr="A green and black sign&#10;&#10;Description automatically generated"/>
          <p:cNvPicPr preferRelativeResize="0"/>
          <p:nvPr/>
        </p:nvPicPr>
        <p:blipFill rotWithShape="1">
          <a:blip r:embed="rId3" cstate="print">
            <a:alphaModFix/>
            <a:extLst>
              <a:ext uri="{28A0092B-C50C-407E-A947-70E740481C1C}">
                <a14:useLocalDpi xmlns:a14="http://schemas.microsoft.com/office/drawing/2010/main"/>
              </a:ext>
            </a:extLst>
          </a:blip>
          <a:srcRect l="11762" t="19513" r="9030" b="17885"/>
          <a:stretch/>
        </p:blipFill>
        <p:spPr>
          <a:xfrm>
            <a:off x="370388" y="2024482"/>
            <a:ext cx="3298786" cy="769717"/>
          </a:xfrm>
          <a:prstGeom prst="rect">
            <a:avLst/>
          </a:prstGeom>
          <a:noFill/>
          <a:ln>
            <a:noFill/>
          </a:ln>
        </p:spPr>
      </p:pic>
      <p:pic>
        <p:nvPicPr>
          <p:cNvPr id="87" name="Google Shape;87;p15"/>
          <p:cNvPicPr preferRelativeResize="0"/>
          <p:nvPr/>
        </p:nvPicPr>
        <p:blipFill rotWithShape="1">
          <a:blip r:embed="rId4" cstate="print">
            <a:alphaModFix/>
            <a:extLst>
              <a:ext uri="{28A0092B-C50C-407E-A947-70E740481C1C}">
                <a14:useLocalDpi xmlns:a14="http://schemas.microsoft.com/office/drawing/2010/main"/>
              </a:ext>
            </a:extLst>
          </a:blip>
          <a:srcRect l="-852" t="-282" r="21234" b="19637"/>
          <a:stretch/>
        </p:blipFill>
        <p:spPr>
          <a:xfrm>
            <a:off x="5908233" y="1876285"/>
            <a:ext cx="3235767" cy="3267215"/>
          </a:xfrm>
          <a:prstGeom prst="rect">
            <a:avLst/>
          </a:prstGeom>
          <a:noFill/>
          <a:ln>
            <a:noFill/>
          </a:ln>
        </p:spPr>
      </p:pic>
      <p:pic>
        <p:nvPicPr>
          <p:cNvPr id="88" name="Google Shape;88;p15" descr="A picture containing text, sign&#10;&#10;AI-generated content may be incorrect."/>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7993484" y="4479212"/>
            <a:ext cx="821801" cy="386490"/>
          </a:xfrm>
          <a:prstGeom prst="rect">
            <a:avLst/>
          </a:prstGeom>
          <a:noFill/>
          <a:ln>
            <a:noFill/>
          </a:ln>
        </p:spPr>
      </p:pic>
      <p:sp>
        <p:nvSpPr>
          <p:cNvPr id="89" name="Google Shape;89;p15"/>
          <p:cNvSpPr/>
          <p:nvPr/>
        </p:nvSpPr>
        <p:spPr>
          <a:xfrm>
            <a:off x="0" y="1145894"/>
            <a:ext cx="9144000" cy="4398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90" name="Google Shape;90;p15"/>
          <p:cNvPicPr preferRelativeResize="0"/>
          <p:nvPr/>
        </p:nvPicPr>
        <p:blipFill rotWithShape="1">
          <a:blip r:embed="rId6" cstate="print">
            <a:alphaModFix/>
            <a:extLst>
              <a:ext uri="{28A0092B-C50C-407E-A947-70E740481C1C}">
                <a14:useLocalDpi xmlns:a14="http://schemas.microsoft.com/office/drawing/2010/main"/>
              </a:ext>
            </a:extLst>
          </a:blip>
          <a:srcRect r="28367" b="21930"/>
          <a:stretch/>
        </p:blipFill>
        <p:spPr>
          <a:xfrm>
            <a:off x="6410445" y="1126603"/>
            <a:ext cx="2565400" cy="42499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spTree>
      <p:nvGrpSpPr>
        <p:cNvPr id="1" name="Shape 91"/>
        <p:cNvGrpSpPr/>
        <p:nvPr/>
      </p:nvGrpSpPr>
      <p:grpSpPr>
        <a:xfrm>
          <a:off x="0" y="0"/>
          <a:ext cx="0" cy="0"/>
          <a:chOff x="0" y="0"/>
          <a:chExt cx="0" cy="0"/>
        </a:xfrm>
      </p:grpSpPr>
      <p:sp>
        <p:nvSpPr>
          <p:cNvPr id="92" name="Google Shape;92;p16"/>
          <p:cNvSpPr/>
          <p:nvPr/>
        </p:nvSpPr>
        <p:spPr>
          <a:xfrm>
            <a:off x="0" y="0"/>
            <a:ext cx="9025500" cy="3197400"/>
          </a:xfrm>
          <a:prstGeom prst="rect">
            <a:avLst/>
          </a:prstGeom>
          <a:solidFill>
            <a:srgbClr val="0E7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3" name="Google Shape;93;p16"/>
          <p:cNvPicPr preferRelativeResize="0"/>
          <p:nvPr/>
        </p:nvPicPr>
        <p:blipFill rotWithShape="1">
          <a:blip r:embed="rId2" cstate="print">
            <a:alphaModFix/>
            <a:extLst>
              <a:ext uri="{28A0092B-C50C-407E-A947-70E740481C1C}">
                <a14:useLocalDpi xmlns:a14="http://schemas.microsoft.com/office/drawing/2010/main"/>
              </a:ext>
            </a:extLst>
          </a:blip>
          <a:srcRect l="-16131"/>
          <a:stretch/>
        </p:blipFill>
        <p:spPr>
          <a:xfrm>
            <a:off x="455840" y="0"/>
            <a:ext cx="8688158" cy="3197333"/>
          </a:xfrm>
          <a:prstGeom prst="rect">
            <a:avLst/>
          </a:prstGeom>
          <a:noFill/>
          <a:ln>
            <a:noFill/>
          </a:ln>
        </p:spPr>
      </p:pic>
      <p:sp>
        <p:nvSpPr>
          <p:cNvPr id="94" name="Google Shape;94;p16"/>
          <p:cNvSpPr txBox="1">
            <a:spLocks noGrp="1"/>
          </p:cNvSpPr>
          <p:nvPr>
            <p:ph type="ctrTitle"/>
          </p:nvPr>
        </p:nvSpPr>
        <p:spPr>
          <a:xfrm>
            <a:off x="657225" y="1312586"/>
            <a:ext cx="7829400" cy="8955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300"/>
              <a:buFont typeface="Arial"/>
              <a:buNone/>
              <a:defRPr sz="33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5" name="Google Shape;95;p16" descr="A green and black sign&#10;&#10;Description automatically generated"/>
          <p:cNvPicPr preferRelativeResize="0"/>
          <p:nvPr/>
        </p:nvPicPr>
        <p:blipFill rotWithShape="1">
          <a:blip r:embed="rId3">
            <a:alphaModFix/>
          </a:blip>
          <a:srcRect/>
          <a:stretch/>
        </p:blipFill>
        <p:spPr>
          <a:xfrm>
            <a:off x="2576531" y="3455033"/>
            <a:ext cx="3990939" cy="1178277"/>
          </a:xfrm>
          <a:prstGeom prst="rect">
            <a:avLst/>
          </a:prstGeom>
          <a:noFill/>
          <a:ln>
            <a:noFill/>
          </a:ln>
        </p:spPr>
      </p:pic>
      <p:pic>
        <p:nvPicPr>
          <p:cNvPr id="96" name="Google Shape;96;p16" descr="A picture containing text, sign&#10;&#10;AI-generated content may be incorrect."/>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266218" y="4696130"/>
            <a:ext cx="606679" cy="285319"/>
          </a:xfrm>
          <a:prstGeom prst="rect">
            <a:avLst/>
          </a:prstGeom>
          <a:noFill/>
          <a:ln>
            <a:noFill/>
          </a:ln>
        </p:spPr>
      </p:pic>
      <p:sp>
        <p:nvSpPr>
          <p:cNvPr id="97" name="Google Shape;97;p16"/>
          <p:cNvSpPr txBox="1">
            <a:spLocks noGrp="1"/>
          </p:cNvSpPr>
          <p:nvPr>
            <p:ph type="subTitle" idx="1"/>
          </p:nvPr>
        </p:nvSpPr>
        <p:spPr>
          <a:xfrm>
            <a:off x="688971" y="2395194"/>
            <a:ext cx="7766100" cy="333900"/>
          </a:xfrm>
          <a:prstGeom prst="rect">
            <a:avLst/>
          </a:prstGeom>
          <a:noFill/>
          <a:ln>
            <a:noFill/>
          </a:ln>
        </p:spPr>
        <p:txBody>
          <a:bodyPr spcFirstLastPara="1" wrap="square" lIns="0" tIns="45700" rIns="91425" bIns="45700" anchor="ctr" anchorCtr="0">
            <a:noAutofit/>
          </a:bodyPr>
          <a:lstStyle>
            <a:lvl1pPr lvl="0" algn="ctr">
              <a:lnSpc>
                <a:spcPct val="90000"/>
              </a:lnSpc>
              <a:spcBef>
                <a:spcPts val="750"/>
              </a:spcBef>
              <a:spcAft>
                <a:spcPts val="0"/>
              </a:spcAft>
              <a:buSzPts val="1800"/>
              <a:buNone/>
              <a:defRPr sz="1800" b="1">
                <a:solidFill>
                  <a:srgbClr val="AFFFDE"/>
                </a:solidFill>
              </a:defRPr>
            </a:lvl1pPr>
            <a:lvl2pPr lvl="1" algn="ctr">
              <a:lnSpc>
                <a:spcPct val="90000"/>
              </a:lnSpc>
              <a:spcBef>
                <a:spcPts val="375"/>
              </a:spcBef>
              <a:spcAft>
                <a:spcPts val="0"/>
              </a:spcAft>
              <a:buSzPts val="1500"/>
              <a:buNone/>
              <a:defRPr sz="1500"/>
            </a:lvl2pPr>
            <a:lvl3pPr lvl="2" algn="ctr">
              <a:lnSpc>
                <a:spcPct val="90000"/>
              </a:lnSpc>
              <a:spcBef>
                <a:spcPts val="375"/>
              </a:spcBef>
              <a:spcAft>
                <a:spcPts val="0"/>
              </a:spcAft>
              <a:buSzPts val="1350"/>
              <a:buNone/>
              <a:defRPr sz="1350"/>
            </a:lvl3pPr>
            <a:lvl4pPr lvl="3" algn="ctr">
              <a:lnSpc>
                <a:spcPct val="90000"/>
              </a:lnSpc>
              <a:spcBef>
                <a:spcPts val="375"/>
              </a:spcBef>
              <a:spcAft>
                <a:spcPts val="0"/>
              </a:spcAft>
              <a:buSzPts val="1200"/>
              <a:buNone/>
              <a:defRPr sz="1200"/>
            </a:lvl4pPr>
            <a:lvl5pPr lvl="4" algn="ctr">
              <a:lnSpc>
                <a:spcPct val="90000"/>
              </a:lnSpc>
              <a:spcBef>
                <a:spcPts val="375"/>
              </a:spcBef>
              <a:spcAft>
                <a:spcPts val="0"/>
              </a:spcAft>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Divider" type="secHead">
  <p:cSld name="SECTION_HEADER">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500"/>
              <a:buFont typeface="Arial"/>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7"/>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800"/>
              <a:buNone/>
              <a:defRPr sz="1800" b="1">
                <a:solidFill>
                  <a:schemeClr val="dk2"/>
                </a:solidFill>
              </a:defRPr>
            </a:lvl1pPr>
            <a:lvl2pPr marL="914400" lvl="1" indent="-228600" algn="l">
              <a:lnSpc>
                <a:spcPct val="90000"/>
              </a:lnSpc>
              <a:spcBef>
                <a:spcPts val="375"/>
              </a:spcBef>
              <a:spcAft>
                <a:spcPts val="0"/>
              </a:spcAft>
              <a:buSzPts val="1500"/>
              <a:buNone/>
              <a:defRPr sz="1500">
                <a:solidFill>
                  <a:srgbClr val="757575"/>
                </a:solidFill>
              </a:defRPr>
            </a:lvl2pPr>
            <a:lvl3pPr marL="1371600" lvl="2" indent="-228600" algn="l">
              <a:lnSpc>
                <a:spcPct val="90000"/>
              </a:lnSpc>
              <a:spcBef>
                <a:spcPts val="375"/>
              </a:spcBef>
              <a:spcAft>
                <a:spcPts val="0"/>
              </a:spcAft>
              <a:buSzPts val="1350"/>
              <a:buNone/>
              <a:defRPr sz="1350">
                <a:solidFill>
                  <a:srgbClr val="757575"/>
                </a:solidFill>
              </a:defRPr>
            </a:lvl3pPr>
            <a:lvl4pPr marL="1828800" lvl="3" indent="-228600" algn="l">
              <a:lnSpc>
                <a:spcPct val="90000"/>
              </a:lnSpc>
              <a:spcBef>
                <a:spcPts val="375"/>
              </a:spcBef>
              <a:spcAft>
                <a:spcPts val="0"/>
              </a:spcAft>
              <a:buSzPts val="1200"/>
              <a:buNone/>
              <a:defRPr sz="1200">
                <a:solidFill>
                  <a:srgbClr val="757575"/>
                </a:solidFill>
              </a:defRPr>
            </a:lvl4pPr>
            <a:lvl5pPr marL="2286000" lvl="4" indent="-228600" algn="l">
              <a:lnSpc>
                <a:spcPct val="90000"/>
              </a:lnSpc>
              <a:spcBef>
                <a:spcPts val="375"/>
              </a:spcBef>
              <a:spcAft>
                <a:spcPts val="0"/>
              </a:spcAft>
              <a:buSzPts val="1200"/>
              <a:buNone/>
              <a:defRPr sz="1200">
                <a:solidFill>
                  <a:srgbClr val="757575"/>
                </a:solidFill>
              </a:defRPr>
            </a:lvl5pPr>
            <a:lvl6pPr marL="2743200" lvl="5" indent="-228600" algn="l">
              <a:lnSpc>
                <a:spcPct val="90000"/>
              </a:lnSpc>
              <a:spcBef>
                <a:spcPts val="375"/>
              </a:spcBef>
              <a:spcAft>
                <a:spcPts val="0"/>
              </a:spcAft>
              <a:buClr>
                <a:srgbClr val="757575"/>
              </a:buClr>
              <a:buSzPts val="1200"/>
              <a:buNone/>
              <a:defRPr sz="1200">
                <a:solidFill>
                  <a:srgbClr val="757575"/>
                </a:solidFill>
              </a:defRPr>
            </a:lvl6pPr>
            <a:lvl7pPr marL="3200400" lvl="6" indent="-228600" algn="l">
              <a:lnSpc>
                <a:spcPct val="90000"/>
              </a:lnSpc>
              <a:spcBef>
                <a:spcPts val="375"/>
              </a:spcBef>
              <a:spcAft>
                <a:spcPts val="0"/>
              </a:spcAft>
              <a:buClr>
                <a:srgbClr val="757575"/>
              </a:buClr>
              <a:buSzPts val="1200"/>
              <a:buNone/>
              <a:defRPr sz="1200">
                <a:solidFill>
                  <a:srgbClr val="757575"/>
                </a:solidFill>
              </a:defRPr>
            </a:lvl7pPr>
            <a:lvl8pPr marL="3657600" lvl="7" indent="-228600" algn="l">
              <a:lnSpc>
                <a:spcPct val="90000"/>
              </a:lnSpc>
              <a:spcBef>
                <a:spcPts val="375"/>
              </a:spcBef>
              <a:spcAft>
                <a:spcPts val="0"/>
              </a:spcAft>
              <a:buClr>
                <a:srgbClr val="757575"/>
              </a:buClr>
              <a:buSzPts val="1200"/>
              <a:buNone/>
              <a:defRPr sz="1200">
                <a:solidFill>
                  <a:srgbClr val="757575"/>
                </a:solidFill>
              </a:defRPr>
            </a:lvl8pPr>
            <a:lvl9pPr marL="4114800" lvl="8" indent="-228600" algn="l">
              <a:lnSpc>
                <a:spcPct val="90000"/>
              </a:lnSpc>
              <a:spcBef>
                <a:spcPts val="375"/>
              </a:spcBef>
              <a:spcAft>
                <a:spcPts val="0"/>
              </a:spcAft>
              <a:buClr>
                <a:srgbClr val="757575"/>
              </a:buClr>
              <a:buSzPts val="1200"/>
              <a:buNone/>
              <a:defRPr sz="1200">
                <a:solidFill>
                  <a:srgbClr val="757575"/>
                </a:solidFill>
              </a:defRPr>
            </a:lvl9pPr>
          </a:lstStyle>
          <a:p>
            <a:endParaRPr/>
          </a:p>
        </p:txBody>
      </p:sp>
      <p:pic>
        <p:nvPicPr>
          <p:cNvPr id="101" name="Google Shape;101;p17"/>
          <p:cNvPicPr preferRelativeResize="0"/>
          <p:nvPr/>
        </p:nvPicPr>
        <p:blipFill rotWithShape="1">
          <a:blip r:embed="rId2" cstate="print">
            <a:alphaModFix/>
            <a:extLst>
              <a:ext uri="{28A0092B-C50C-407E-A947-70E740481C1C}">
                <a14:useLocalDpi xmlns:a14="http://schemas.microsoft.com/office/drawing/2010/main"/>
              </a:ext>
            </a:extLst>
          </a:blip>
          <a:srcRect l="-5764"/>
          <a:stretch/>
        </p:blipFill>
        <p:spPr>
          <a:xfrm>
            <a:off x="6638430" y="466165"/>
            <a:ext cx="2505569" cy="4260958"/>
          </a:xfrm>
          <a:prstGeom prst="rect">
            <a:avLst/>
          </a:prstGeom>
          <a:noFill/>
          <a:ln>
            <a:noFill/>
          </a:ln>
        </p:spPr>
      </p:pic>
      <p:sp>
        <p:nvSpPr>
          <p:cNvPr id="102" name="Google Shape;102;p17"/>
          <p:cNvSpPr txBox="1"/>
          <p:nvPr/>
        </p:nvSpPr>
        <p:spPr>
          <a:xfrm>
            <a:off x="10391361" y="-89453"/>
            <a:ext cx="1848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endParaRPr sz="1050" b="0" i="0" u="none" strike="noStrike" cap="none">
              <a:solidFill>
                <a:schemeClr val="dk1"/>
              </a:solidFill>
              <a:latin typeface="Arial"/>
              <a:ea typeface="Arial"/>
              <a:cs typeface="Arial"/>
              <a:sym typeface="Arial"/>
            </a:endParaRPr>
          </a:p>
        </p:txBody>
      </p:sp>
      <p:sp>
        <p:nvSpPr>
          <p:cNvPr id="103" name="Google Shape;103;p17"/>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p:cSld name="Title and Content">
    <p:spTree>
      <p:nvGrpSpPr>
        <p:cNvPr id="1" name="Shape 104"/>
        <p:cNvGrpSpPr/>
        <p:nvPr/>
      </p:nvGrpSpPr>
      <p:grpSpPr>
        <a:xfrm>
          <a:off x="0" y="0"/>
          <a:ext cx="0" cy="0"/>
          <a:chOff x="0" y="0"/>
          <a:chExt cx="0" cy="0"/>
        </a:xfrm>
      </p:grpSpPr>
      <p:sp>
        <p:nvSpPr>
          <p:cNvPr id="105" name="Google Shape;105;p18"/>
          <p:cNvSpPr txBox="1">
            <a:spLocks noGrp="1"/>
          </p:cNvSpPr>
          <p:nvPr>
            <p:ph type="title"/>
          </p:nvPr>
        </p:nvSpPr>
        <p:spPr>
          <a:xfrm>
            <a:off x="312963" y="637878"/>
            <a:ext cx="8537100" cy="40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18"/>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18"/>
          <p:cNvSpPr txBox="1">
            <a:spLocks noGrp="1"/>
          </p:cNvSpPr>
          <p:nvPr>
            <p:ph type="body" idx="1"/>
          </p:nvPr>
        </p:nvSpPr>
        <p:spPr>
          <a:xfrm>
            <a:off x="312739" y="1228165"/>
            <a:ext cx="8537100" cy="3299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500"/>
              <a:buNone/>
              <a:defRPr sz="1600">
                <a:solidFill>
                  <a:schemeClr val="dk2"/>
                </a:solidFill>
              </a:defRPr>
            </a:lvl1pPr>
            <a:lvl2pPr marL="914400" lvl="1" indent="-323850" algn="l">
              <a:lnSpc>
                <a:spcPct val="90000"/>
              </a:lnSpc>
              <a:spcBef>
                <a:spcPts val="375"/>
              </a:spcBef>
              <a:spcAft>
                <a:spcPts val="0"/>
              </a:spcAft>
              <a:buSzPts val="1500"/>
              <a:buChar char="•"/>
              <a:defRPr sz="1600">
                <a:solidFill>
                  <a:schemeClr val="dk2"/>
                </a:solidFill>
              </a:defRPr>
            </a:lvl2pPr>
            <a:lvl3pPr marL="1371600" lvl="2" indent="-323850" algn="l">
              <a:lnSpc>
                <a:spcPct val="90000"/>
              </a:lnSpc>
              <a:spcBef>
                <a:spcPts val="375"/>
              </a:spcBef>
              <a:spcAft>
                <a:spcPts val="0"/>
              </a:spcAft>
              <a:buSzPts val="1500"/>
              <a:buFont typeface="NTR"/>
              <a:buChar char="—"/>
              <a:defRPr sz="1600">
                <a:solidFill>
                  <a:schemeClr val="dk2"/>
                </a:solidFill>
              </a:defRPr>
            </a:lvl3pPr>
            <a:lvl4pPr marL="1828800" lvl="3" indent="-323850" algn="l">
              <a:lnSpc>
                <a:spcPct val="90000"/>
              </a:lnSpc>
              <a:spcBef>
                <a:spcPts val="375"/>
              </a:spcBef>
              <a:spcAft>
                <a:spcPts val="0"/>
              </a:spcAft>
              <a:buClr>
                <a:schemeClr val="dk2"/>
              </a:buClr>
              <a:buSzPts val="1500"/>
              <a:buChar char="•"/>
              <a:defRPr sz="1600">
                <a:solidFill>
                  <a:schemeClr val="dk2"/>
                </a:solidFill>
              </a:defRPr>
            </a:lvl4pPr>
            <a:lvl5pPr marL="2286000" lvl="4" indent="-323850" algn="l">
              <a:lnSpc>
                <a:spcPct val="90000"/>
              </a:lnSpc>
              <a:spcBef>
                <a:spcPts val="375"/>
              </a:spcBef>
              <a:spcAft>
                <a:spcPts val="0"/>
              </a:spcAft>
              <a:buSzPts val="1500"/>
              <a:buChar char="•"/>
              <a:defRPr/>
            </a:lvl5pPr>
            <a:lvl6pPr marL="2743200" lvl="5" indent="-314325" algn="l">
              <a:lnSpc>
                <a:spcPct val="90000"/>
              </a:lnSpc>
              <a:spcBef>
                <a:spcPts val="375"/>
              </a:spcBef>
              <a:spcAft>
                <a:spcPts val="0"/>
              </a:spcAft>
              <a:buSzPts val="1350"/>
              <a:buChar char="•"/>
              <a:defRPr/>
            </a:lvl6pPr>
            <a:lvl7pPr marL="3200400" lvl="6" indent="-314325" algn="l">
              <a:lnSpc>
                <a:spcPct val="90000"/>
              </a:lnSpc>
              <a:spcBef>
                <a:spcPts val="375"/>
              </a:spcBef>
              <a:spcAft>
                <a:spcPts val="0"/>
              </a:spcAft>
              <a:buSzPts val="1350"/>
              <a:buChar char="•"/>
              <a:defRPr/>
            </a:lvl7pPr>
            <a:lvl8pPr marL="3657600" lvl="7" indent="-314325" algn="l">
              <a:lnSpc>
                <a:spcPct val="90000"/>
              </a:lnSpc>
              <a:spcBef>
                <a:spcPts val="375"/>
              </a:spcBef>
              <a:spcAft>
                <a:spcPts val="0"/>
              </a:spcAft>
              <a:buSzPts val="1350"/>
              <a:buChar char="•"/>
              <a:defRPr/>
            </a:lvl8pPr>
            <a:lvl9pPr marL="4114800" lvl="8" indent="-314325" algn="l">
              <a:lnSpc>
                <a:spcPct val="90000"/>
              </a:lnSpc>
              <a:spcBef>
                <a:spcPts val="375"/>
              </a:spcBef>
              <a:spcAft>
                <a:spcPts val="0"/>
              </a:spcAft>
              <a:buSzPts val="135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1_Title and Content">
  <p:cSld name="Green Big Statement Slide ">
    <p:bg>
      <p:bgPr>
        <a:solidFill>
          <a:schemeClr val="accent1"/>
        </a:solidFill>
        <a:effectLst/>
      </p:bgPr>
    </p:bg>
    <p:spTree>
      <p:nvGrpSpPr>
        <p:cNvPr id="1" name="Shape 108"/>
        <p:cNvGrpSpPr/>
        <p:nvPr/>
      </p:nvGrpSpPr>
      <p:grpSpPr>
        <a:xfrm>
          <a:off x="0" y="0"/>
          <a:ext cx="0" cy="0"/>
          <a:chOff x="0" y="0"/>
          <a:chExt cx="0" cy="0"/>
        </a:xfrm>
      </p:grpSpPr>
      <p:pic>
        <p:nvPicPr>
          <p:cNvPr id="109" name="Google Shape;109;p19" descr="Background pattern&#10;&#10;AI-generated content may be incorrect."/>
          <p:cNvPicPr preferRelativeResize="0"/>
          <p:nvPr/>
        </p:nvPicPr>
        <p:blipFill rotWithShape="1">
          <a:blip r:embed="rId2">
            <a:alphaModFix amt="57000"/>
          </a:blip>
          <a:srcRect/>
          <a:stretch/>
        </p:blipFill>
        <p:spPr>
          <a:xfrm>
            <a:off x="0" y="0"/>
            <a:ext cx="9144000" cy="5143500"/>
          </a:xfrm>
          <a:prstGeom prst="rect">
            <a:avLst/>
          </a:prstGeom>
          <a:noFill/>
          <a:ln>
            <a:noFill/>
          </a:ln>
        </p:spPr>
      </p:pic>
      <p:sp>
        <p:nvSpPr>
          <p:cNvPr id="110" name="Google Shape;110;p19"/>
          <p:cNvSpPr txBox="1">
            <a:spLocks noGrp="1"/>
          </p:cNvSpPr>
          <p:nvPr>
            <p:ph type="body" idx="1"/>
          </p:nvPr>
        </p:nvSpPr>
        <p:spPr>
          <a:xfrm>
            <a:off x="1765094" y="2683806"/>
            <a:ext cx="5507100" cy="11250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750"/>
              </a:spcBef>
              <a:spcAft>
                <a:spcPts val="0"/>
              </a:spcAft>
              <a:buSzPts val="1800"/>
              <a:buNone/>
              <a:defRPr sz="1800" b="1">
                <a:solidFill>
                  <a:srgbClr val="AFFFDE"/>
                </a:solidFill>
              </a:defRPr>
            </a:lvl1pPr>
            <a:lvl2pPr marL="914400" lvl="1" indent="-228600" algn="l">
              <a:lnSpc>
                <a:spcPct val="90000"/>
              </a:lnSpc>
              <a:spcBef>
                <a:spcPts val="375"/>
              </a:spcBef>
              <a:spcAft>
                <a:spcPts val="0"/>
              </a:spcAft>
              <a:buSzPts val="1500"/>
              <a:buNone/>
              <a:defRPr sz="1500">
                <a:solidFill>
                  <a:srgbClr val="757575"/>
                </a:solidFill>
              </a:defRPr>
            </a:lvl2pPr>
            <a:lvl3pPr marL="1371600" lvl="2" indent="-228600" algn="l">
              <a:lnSpc>
                <a:spcPct val="90000"/>
              </a:lnSpc>
              <a:spcBef>
                <a:spcPts val="375"/>
              </a:spcBef>
              <a:spcAft>
                <a:spcPts val="0"/>
              </a:spcAft>
              <a:buSzPts val="1350"/>
              <a:buNone/>
              <a:defRPr sz="1350">
                <a:solidFill>
                  <a:srgbClr val="757575"/>
                </a:solidFill>
              </a:defRPr>
            </a:lvl3pPr>
            <a:lvl4pPr marL="1828800" lvl="3" indent="-228600" algn="l">
              <a:lnSpc>
                <a:spcPct val="90000"/>
              </a:lnSpc>
              <a:spcBef>
                <a:spcPts val="375"/>
              </a:spcBef>
              <a:spcAft>
                <a:spcPts val="0"/>
              </a:spcAft>
              <a:buSzPts val="1200"/>
              <a:buNone/>
              <a:defRPr sz="1200">
                <a:solidFill>
                  <a:srgbClr val="757575"/>
                </a:solidFill>
              </a:defRPr>
            </a:lvl4pPr>
            <a:lvl5pPr marL="2286000" lvl="4" indent="-228600" algn="l">
              <a:lnSpc>
                <a:spcPct val="90000"/>
              </a:lnSpc>
              <a:spcBef>
                <a:spcPts val="375"/>
              </a:spcBef>
              <a:spcAft>
                <a:spcPts val="0"/>
              </a:spcAft>
              <a:buSzPts val="1200"/>
              <a:buNone/>
              <a:defRPr sz="1200">
                <a:solidFill>
                  <a:srgbClr val="757575"/>
                </a:solidFill>
              </a:defRPr>
            </a:lvl5pPr>
            <a:lvl6pPr marL="2743200" lvl="5" indent="-228600" algn="l">
              <a:lnSpc>
                <a:spcPct val="90000"/>
              </a:lnSpc>
              <a:spcBef>
                <a:spcPts val="375"/>
              </a:spcBef>
              <a:spcAft>
                <a:spcPts val="0"/>
              </a:spcAft>
              <a:buClr>
                <a:srgbClr val="757575"/>
              </a:buClr>
              <a:buSzPts val="1200"/>
              <a:buNone/>
              <a:defRPr sz="1200">
                <a:solidFill>
                  <a:srgbClr val="757575"/>
                </a:solidFill>
              </a:defRPr>
            </a:lvl6pPr>
            <a:lvl7pPr marL="3200400" lvl="6" indent="-228600" algn="l">
              <a:lnSpc>
                <a:spcPct val="90000"/>
              </a:lnSpc>
              <a:spcBef>
                <a:spcPts val="375"/>
              </a:spcBef>
              <a:spcAft>
                <a:spcPts val="0"/>
              </a:spcAft>
              <a:buClr>
                <a:srgbClr val="757575"/>
              </a:buClr>
              <a:buSzPts val="1200"/>
              <a:buNone/>
              <a:defRPr sz="1200">
                <a:solidFill>
                  <a:srgbClr val="757575"/>
                </a:solidFill>
              </a:defRPr>
            </a:lvl7pPr>
            <a:lvl8pPr marL="3657600" lvl="7" indent="-228600" algn="l">
              <a:lnSpc>
                <a:spcPct val="90000"/>
              </a:lnSpc>
              <a:spcBef>
                <a:spcPts val="375"/>
              </a:spcBef>
              <a:spcAft>
                <a:spcPts val="0"/>
              </a:spcAft>
              <a:buClr>
                <a:srgbClr val="757575"/>
              </a:buClr>
              <a:buSzPts val="1200"/>
              <a:buNone/>
              <a:defRPr sz="1200">
                <a:solidFill>
                  <a:srgbClr val="757575"/>
                </a:solidFill>
              </a:defRPr>
            </a:lvl8pPr>
            <a:lvl9pPr marL="4114800" lvl="8" indent="-228600" algn="l">
              <a:lnSpc>
                <a:spcPct val="90000"/>
              </a:lnSpc>
              <a:spcBef>
                <a:spcPts val="375"/>
              </a:spcBef>
              <a:spcAft>
                <a:spcPts val="0"/>
              </a:spcAft>
              <a:buClr>
                <a:srgbClr val="757575"/>
              </a:buClr>
              <a:buSzPts val="1200"/>
              <a:buNone/>
              <a:defRPr sz="1200">
                <a:solidFill>
                  <a:srgbClr val="757575"/>
                </a:solidFill>
              </a:defRPr>
            </a:lvl9pPr>
          </a:lstStyle>
          <a:p>
            <a:endParaRPr/>
          </a:p>
        </p:txBody>
      </p:sp>
      <p:sp>
        <p:nvSpPr>
          <p:cNvPr id="111" name="Google Shape;111;p19"/>
          <p:cNvSpPr txBox="1">
            <a:spLocks noGrp="1"/>
          </p:cNvSpPr>
          <p:nvPr>
            <p:ph type="title"/>
          </p:nvPr>
        </p:nvSpPr>
        <p:spPr>
          <a:xfrm>
            <a:off x="1770288" y="1352253"/>
            <a:ext cx="5502000" cy="11481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21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1_Title and Content">
  <p:cSld name="Blue Big Statement Slide ">
    <p:bg>
      <p:bgPr>
        <a:solidFill>
          <a:schemeClr val="dk2"/>
        </a:solidFill>
        <a:effectLst/>
      </p:bgPr>
    </p:bg>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4" name="Google Shape;114;p20"/>
          <p:cNvSpPr txBox="1">
            <a:spLocks noGrp="1"/>
          </p:cNvSpPr>
          <p:nvPr>
            <p:ph type="body" idx="1"/>
          </p:nvPr>
        </p:nvSpPr>
        <p:spPr>
          <a:xfrm>
            <a:off x="1765094" y="2683806"/>
            <a:ext cx="5507100" cy="1125000"/>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750"/>
              </a:spcBef>
              <a:spcAft>
                <a:spcPts val="0"/>
              </a:spcAft>
              <a:buSzPts val="1800"/>
              <a:buNone/>
              <a:defRPr sz="1800" b="1">
                <a:solidFill>
                  <a:schemeClr val="lt1"/>
                </a:solidFill>
              </a:defRPr>
            </a:lvl1pPr>
            <a:lvl2pPr marL="914400" lvl="1" indent="-228600" algn="l">
              <a:lnSpc>
                <a:spcPct val="90000"/>
              </a:lnSpc>
              <a:spcBef>
                <a:spcPts val="375"/>
              </a:spcBef>
              <a:spcAft>
                <a:spcPts val="0"/>
              </a:spcAft>
              <a:buSzPts val="1500"/>
              <a:buNone/>
              <a:defRPr sz="1500">
                <a:solidFill>
                  <a:srgbClr val="757575"/>
                </a:solidFill>
              </a:defRPr>
            </a:lvl2pPr>
            <a:lvl3pPr marL="1371600" lvl="2" indent="-228600" algn="l">
              <a:lnSpc>
                <a:spcPct val="90000"/>
              </a:lnSpc>
              <a:spcBef>
                <a:spcPts val="375"/>
              </a:spcBef>
              <a:spcAft>
                <a:spcPts val="0"/>
              </a:spcAft>
              <a:buSzPts val="1350"/>
              <a:buNone/>
              <a:defRPr sz="1350">
                <a:solidFill>
                  <a:srgbClr val="757575"/>
                </a:solidFill>
              </a:defRPr>
            </a:lvl3pPr>
            <a:lvl4pPr marL="1828800" lvl="3" indent="-228600" algn="l">
              <a:lnSpc>
                <a:spcPct val="90000"/>
              </a:lnSpc>
              <a:spcBef>
                <a:spcPts val="375"/>
              </a:spcBef>
              <a:spcAft>
                <a:spcPts val="0"/>
              </a:spcAft>
              <a:buSzPts val="1200"/>
              <a:buNone/>
              <a:defRPr sz="1200">
                <a:solidFill>
                  <a:srgbClr val="757575"/>
                </a:solidFill>
              </a:defRPr>
            </a:lvl4pPr>
            <a:lvl5pPr marL="2286000" lvl="4" indent="-228600" algn="l">
              <a:lnSpc>
                <a:spcPct val="90000"/>
              </a:lnSpc>
              <a:spcBef>
                <a:spcPts val="375"/>
              </a:spcBef>
              <a:spcAft>
                <a:spcPts val="0"/>
              </a:spcAft>
              <a:buSzPts val="1200"/>
              <a:buNone/>
              <a:defRPr sz="1200">
                <a:solidFill>
                  <a:srgbClr val="757575"/>
                </a:solidFill>
              </a:defRPr>
            </a:lvl5pPr>
            <a:lvl6pPr marL="2743200" lvl="5" indent="-228600" algn="l">
              <a:lnSpc>
                <a:spcPct val="90000"/>
              </a:lnSpc>
              <a:spcBef>
                <a:spcPts val="375"/>
              </a:spcBef>
              <a:spcAft>
                <a:spcPts val="0"/>
              </a:spcAft>
              <a:buClr>
                <a:srgbClr val="757575"/>
              </a:buClr>
              <a:buSzPts val="1200"/>
              <a:buNone/>
              <a:defRPr sz="1200">
                <a:solidFill>
                  <a:srgbClr val="757575"/>
                </a:solidFill>
              </a:defRPr>
            </a:lvl6pPr>
            <a:lvl7pPr marL="3200400" lvl="6" indent="-228600" algn="l">
              <a:lnSpc>
                <a:spcPct val="90000"/>
              </a:lnSpc>
              <a:spcBef>
                <a:spcPts val="375"/>
              </a:spcBef>
              <a:spcAft>
                <a:spcPts val="0"/>
              </a:spcAft>
              <a:buClr>
                <a:srgbClr val="757575"/>
              </a:buClr>
              <a:buSzPts val="1200"/>
              <a:buNone/>
              <a:defRPr sz="1200">
                <a:solidFill>
                  <a:srgbClr val="757575"/>
                </a:solidFill>
              </a:defRPr>
            </a:lvl7pPr>
            <a:lvl8pPr marL="3657600" lvl="7" indent="-228600" algn="l">
              <a:lnSpc>
                <a:spcPct val="90000"/>
              </a:lnSpc>
              <a:spcBef>
                <a:spcPts val="375"/>
              </a:spcBef>
              <a:spcAft>
                <a:spcPts val="0"/>
              </a:spcAft>
              <a:buClr>
                <a:srgbClr val="757575"/>
              </a:buClr>
              <a:buSzPts val="1200"/>
              <a:buNone/>
              <a:defRPr sz="1200">
                <a:solidFill>
                  <a:srgbClr val="757575"/>
                </a:solidFill>
              </a:defRPr>
            </a:lvl8pPr>
            <a:lvl9pPr marL="4114800" lvl="8" indent="-228600" algn="l">
              <a:lnSpc>
                <a:spcPct val="90000"/>
              </a:lnSpc>
              <a:spcBef>
                <a:spcPts val="375"/>
              </a:spcBef>
              <a:spcAft>
                <a:spcPts val="0"/>
              </a:spcAft>
              <a:buClr>
                <a:srgbClr val="757575"/>
              </a:buClr>
              <a:buSzPts val="1200"/>
              <a:buNone/>
              <a:defRPr sz="1200">
                <a:solidFill>
                  <a:srgbClr val="757575"/>
                </a:solidFill>
              </a:defRPr>
            </a:lvl9pPr>
          </a:lstStyle>
          <a:p>
            <a:endParaRPr/>
          </a:p>
        </p:txBody>
      </p:sp>
      <p:sp>
        <p:nvSpPr>
          <p:cNvPr id="115" name="Google Shape;115;p20"/>
          <p:cNvSpPr txBox="1">
            <a:spLocks noGrp="1"/>
          </p:cNvSpPr>
          <p:nvPr>
            <p:ph type="title"/>
          </p:nvPr>
        </p:nvSpPr>
        <p:spPr>
          <a:xfrm>
            <a:off x="1770288" y="1352253"/>
            <a:ext cx="5502000" cy="11481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2100"/>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312963" y="637878"/>
            <a:ext cx="8537100" cy="40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1"/>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312963" y="637878"/>
            <a:ext cx="8537100" cy="40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2"/>
          <p:cNvSpPr txBox="1">
            <a:spLocks noGrp="1"/>
          </p:cNvSpPr>
          <p:nvPr>
            <p:ph type="body" idx="1"/>
          </p:nvPr>
        </p:nvSpPr>
        <p:spPr>
          <a:xfrm>
            <a:off x="312963" y="1242118"/>
            <a:ext cx="4210200" cy="3263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800"/>
              <a:buNone/>
              <a:defRPr sz="1600">
                <a:solidFill>
                  <a:schemeClr val="dk2"/>
                </a:solidFill>
              </a:defRPr>
            </a:lvl1pPr>
            <a:lvl2pPr marL="914400" lvl="1" indent="-342900" algn="l">
              <a:lnSpc>
                <a:spcPct val="90000"/>
              </a:lnSpc>
              <a:spcBef>
                <a:spcPts val="375"/>
              </a:spcBef>
              <a:spcAft>
                <a:spcPts val="0"/>
              </a:spcAft>
              <a:buSzPts val="1800"/>
              <a:buChar char="•"/>
              <a:defRPr/>
            </a:lvl2pPr>
            <a:lvl3pPr marL="1371600" lvl="2" indent="-342900" algn="l">
              <a:lnSpc>
                <a:spcPct val="90000"/>
              </a:lnSpc>
              <a:spcBef>
                <a:spcPts val="375"/>
              </a:spcBef>
              <a:spcAft>
                <a:spcPts val="0"/>
              </a:spcAft>
              <a:buSzPts val="1800"/>
              <a:buChar char="•"/>
              <a:defRPr/>
            </a:lvl3pPr>
            <a:lvl4pPr marL="1828800" lvl="3" indent="-342900" algn="l">
              <a:lnSpc>
                <a:spcPct val="90000"/>
              </a:lnSpc>
              <a:spcBef>
                <a:spcPts val="375"/>
              </a:spcBef>
              <a:spcAft>
                <a:spcPts val="0"/>
              </a:spcAft>
              <a:buSzPts val="1800"/>
              <a:buChar char="•"/>
              <a:defRPr/>
            </a:lvl4pPr>
            <a:lvl5pPr marL="2286000" lvl="4" indent="-342900" algn="l">
              <a:lnSpc>
                <a:spcPct val="90000"/>
              </a:lnSpc>
              <a:spcBef>
                <a:spcPts val="375"/>
              </a:spcBef>
              <a:spcAft>
                <a:spcPts val="0"/>
              </a:spcAft>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2" name="Google Shape;122;p22"/>
          <p:cNvSpPr txBox="1">
            <a:spLocks noGrp="1"/>
          </p:cNvSpPr>
          <p:nvPr>
            <p:ph type="body" idx="2"/>
          </p:nvPr>
        </p:nvSpPr>
        <p:spPr>
          <a:xfrm>
            <a:off x="4640032" y="1242118"/>
            <a:ext cx="4210200" cy="32634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800"/>
              <a:buNone/>
              <a:defRPr sz="1600">
                <a:solidFill>
                  <a:schemeClr val="dk2"/>
                </a:solidFill>
              </a:defRPr>
            </a:lvl1pPr>
            <a:lvl2pPr marL="914400" lvl="1" indent="-342900" algn="l">
              <a:lnSpc>
                <a:spcPct val="90000"/>
              </a:lnSpc>
              <a:spcBef>
                <a:spcPts val="375"/>
              </a:spcBef>
              <a:spcAft>
                <a:spcPts val="0"/>
              </a:spcAft>
              <a:buSzPts val="1800"/>
              <a:buChar char="•"/>
              <a:defRPr/>
            </a:lvl2pPr>
            <a:lvl3pPr marL="1371600" lvl="2" indent="-342900" algn="l">
              <a:lnSpc>
                <a:spcPct val="90000"/>
              </a:lnSpc>
              <a:spcBef>
                <a:spcPts val="375"/>
              </a:spcBef>
              <a:spcAft>
                <a:spcPts val="0"/>
              </a:spcAft>
              <a:buSzPts val="1800"/>
              <a:buChar char="•"/>
              <a:defRPr/>
            </a:lvl3pPr>
            <a:lvl4pPr marL="1828800" lvl="3" indent="-342900" algn="l">
              <a:lnSpc>
                <a:spcPct val="90000"/>
              </a:lnSpc>
              <a:spcBef>
                <a:spcPts val="375"/>
              </a:spcBef>
              <a:spcAft>
                <a:spcPts val="0"/>
              </a:spcAft>
              <a:buSzPts val="1800"/>
              <a:buChar char="•"/>
              <a:defRPr/>
            </a:lvl4pPr>
            <a:lvl5pPr marL="2286000" lvl="4" indent="-342900" algn="l">
              <a:lnSpc>
                <a:spcPct val="90000"/>
              </a:lnSpc>
              <a:spcBef>
                <a:spcPts val="375"/>
              </a:spcBef>
              <a:spcAft>
                <a:spcPts val="0"/>
              </a:spcAft>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3" name="Google Shape;123;p22"/>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4"/>
        <p:cNvGrpSpPr/>
        <p:nvPr/>
      </p:nvGrpSpPr>
      <p:grpSpPr>
        <a:xfrm>
          <a:off x="0" y="0"/>
          <a:ext cx="0" cy="0"/>
          <a:chOff x="0" y="0"/>
          <a:chExt cx="0" cy="0"/>
        </a:xfrm>
      </p:grpSpPr>
      <p:sp>
        <p:nvSpPr>
          <p:cNvPr id="125" name="Google Shape;125;p23"/>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6"/>
        <p:cNvGrpSpPr/>
        <p:nvPr/>
      </p:nvGrpSpPr>
      <p:grpSpPr>
        <a:xfrm>
          <a:off x="0" y="0"/>
          <a:ext cx="0" cy="0"/>
          <a:chOff x="0" y="0"/>
          <a:chExt cx="0" cy="0"/>
        </a:xfrm>
      </p:grpSpPr>
      <p:sp>
        <p:nvSpPr>
          <p:cNvPr id="127" name="Google Shape;127;p24"/>
          <p:cNvSpPr txBox="1">
            <a:spLocks noGrp="1"/>
          </p:cNvSpPr>
          <p:nvPr>
            <p:ph type="title"/>
          </p:nvPr>
        </p:nvSpPr>
        <p:spPr>
          <a:xfrm>
            <a:off x="348174" y="740569"/>
            <a:ext cx="2949300" cy="9861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24"/>
          <p:cNvSpPr txBox="1">
            <a:spLocks noGrp="1"/>
          </p:cNvSpPr>
          <p:nvPr>
            <p:ph type="body" idx="1"/>
          </p:nvPr>
        </p:nvSpPr>
        <p:spPr>
          <a:xfrm>
            <a:off x="3563710" y="740569"/>
            <a:ext cx="5232000" cy="3753900"/>
          </a:xfrm>
          <a:prstGeom prst="rect">
            <a:avLst/>
          </a:prstGeom>
          <a:noFill/>
          <a:ln>
            <a:noFill/>
          </a:ln>
        </p:spPr>
        <p:txBody>
          <a:bodyPr spcFirstLastPara="1" wrap="square" lIns="91425" tIns="45700" rIns="91425" bIns="45700" anchor="t" anchorCtr="0">
            <a:normAutofit/>
          </a:bodyPr>
          <a:lstStyle>
            <a:lvl1pPr marL="457200" lvl="0" indent="-323850" algn="l">
              <a:lnSpc>
                <a:spcPct val="90000"/>
              </a:lnSpc>
              <a:spcBef>
                <a:spcPts val="750"/>
              </a:spcBef>
              <a:spcAft>
                <a:spcPts val="0"/>
              </a:spcAft>
              <a:buSzPts val="1500"/>
              <a:buChar char="•"/>
              <a:defRPr sz="1500">
                <a:solidFill>
                  <a:schemeClr val="dk2"/>
                </a:solidFill>
              </a:defRPr>
            </a:lvl1pPr>
            <a:lvl2pPr marL="914400" lvl="1" indent="-323850" algn="l">
              <a:lnSpc>
                <a:spcPct val="90000"/>
              </a:lnSpc>
              <a:spcBef>
                <a:spcPts val="375"/>
              </a:spcBef>
              <a:spcAft>
                <a:spcPts val="0"/>
              </a:spcAft>
              <a:buSzPts val="1500"/>
              <a:buChar char="•"/>
              <a:defRPr sz="1500"/>
            </a:lvl2pPr>
            <a:lvl3pPr marL="1371600" lvl="2" indent="-323850" algn="l">
              <a:lnSpc>
                <a:spcPct val="90000"/>
              </a:lnSpc>
              <a:spcBef>
                <a:spcPts val="375"/>
              </a:spcBef>
              <a:spcAft>
                <a:spcPts val="0"/>
              </a:spcAft>
              <a:buSzPts val="1500"/>
              <a:buChar char="•"/>
              <a:defRPr sz="1500"/>
            </a:lvl3pPr>
            <a:lvl4pPr marL="1828800" lvl="3" indent="-323850" algn="l">
              <a:lnSpc>
                <a:spcPct val="90000"/>
              </a:lnSpc>
              <a:spcBef>
                <a:spcPts val="375"/>
              </a:spcBef>
              <a:spcAft>
                <a:spcPts val="0"/>
              </a:spcAft>
              <a:buSzPts val="1500"/>
              <a:buChar char="•"/>
              <a:defRPr sz="1500"/>
            </a:lvl4pPr>
            <a:lvl5pPr marL="2286000" lvl="4" indent="-323850" algn="l">
              <a:lnSpc>
                <a:spcPct val="90000"/>
              </a:lnSpc>
              <a:spcBef>
                <a:spcPts val="375"/>
              </a:spcBef>
              <a:spcAft>
                <a:spcPts val="0"/>
              </a:spcAft>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129" name="Google Shape;129;p24"/>
          <p:cNvSpPr txBox="1">
            <a:spLocks noGrp="1"/>
          </p:cNvSpPr>
          <p:nvPr>
            <p:ph type="body" idx="2"/>
          </p:nvPr>
        </p:nvSpPr>
        <p:spPr>
          <a:xfrm>
            <a:off x="348174" y="1873703"/>
            <a:ext cx="2949300" cy="262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350"/>
              <a:buNone/>
              <a:defRPr sz="1350" b="1">
                <a:solidFill>
                  <a:schemeClr val="dk2"/>
                </a:solidFill>
              </a:defRPr>
            </a:lvl1pPr>
            <a:lvl2pPr marL="914400" lvl="1" indent="-228600" algn="l">
              <a:lnSpc>
                <a:spcPct val="90000"/>
              </a:lnSpc>
              <a:spcBef>
                <a:spcPts val="375"/>
              </a:spcBef>
              <a:spcAft>
                <a:spcPts val="0"/>
              </a:spcAft>
              <a:buSzPts val="1050"/>
              <a:buNone/>
              <a:defRPr sz="1050"/>
            </a:lvl2pPr>
            <a:lvl3pPr marL="1371600" lvl="2" indent="-228600" algn="l">
              <a:lnSpc>
                <a:spcPct val="90000"/>
              </a:lnSpc>
              <a:spcBef>
                <a:spcPts val="375"/>
              </a:spcBef>
              <a:spcAft>
                <a:spcPts val="0"/>
              </a:spcAft>
              <a:buSzPts val="900"/>
              <a:buNone/>
              <a:defRPr sz="900"/>
            </a:lvl3pPr>
            <a:lvl4pPr marL="1828800" lvl="3" indent="-228600" algn="l">
              <a:lnSpc>
                <a:spcPct val="90000"/>
              </a:lnSpc>
              <a:spcBef>
                <a:spcPts val="375"/>
              </a:spcBef>
              <a:spcAft>
                <a:spcPts val="0"/>
              </a:spcAft>
              <a:buSzPts val="750"/>
              <a:buNone/>
              <a:defRPr sz="750"/>
            </a:lvl4pPr>
            <a:lvl5pPr marL="2286000" lvl="4" indent="-228600" algn="l">
              <a:lnSpc>
                <a:spcPct val="90000"/>
              </a:lnSpc>
              <a:spcBef>
                <a:spcPts val="375"/>
              </a:spcBef>
              <a:spcAft>
                <a:spcPts val="0"/>
              </a:spcAft>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30" name="Google Shape;130;p24"/>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cxnSp>
        <p:nvCxnSpPr>
          <p:cNvPr id="131" name="Google Shape;131;p24"/>
          <p:cNvCxnSpPr/>
          <p:nvPr/>
        </p:nvCxnSpPr>
        <p:spPr>
          <a:xfrm>
            <a:off x="3416753" y="740569"/>
            <a:ext cx="0" cy="3753900"/>
          </a:xfrm>
          <a:prstGeom prst="straightConnector1">
            <a:avLst/>
          </a:prstGeom>
          <a:noFill/>
          <a:ln w="19050" cap="flat" cmpd="sng">
            <a:solidFill>
              <a:srgbClr val="C7CDD2"/>
            </a:solidFill>
            <a:prstDash val="solid"/>
            <a:miter lim="800000"/>
            <a:headEnd type="none" w="sm" len="sm"/>
            <a:tailEnd type="none" w="sm" len="sm"/>
          </a:ln>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32"/>
        <p:cNvGrpSpPr/>
        <p:nvPr/>
      </p:nvGrpSpPr>
      <p:grpSpPr>
        <a:xfrm>
          <a:off x="0" y="0"/>
          <a:ext cx="0" cy="0"/>
          <a:chOff x="0" y="0"/>
          <a:chExt cx="0" cy="0"/>
        </a:xfrm>
      </p:grpSpPr>
      <p:sp>
        <p:nvSpPr>
          <p:cNvPr id="133" name="Google Shape;133;p25"/>
          <p:cNvSpPr>
            <a:spLocks noGrp="1"/>
          </p:cNvSpPr>
          <p:nvPr>
            <p:ph type="pic" idx="2"/>
          </p:nvPr>
        </p:nvSpPr>
        <p:spPr>
          <a:xfrm>
            <a:off x="3551464" y="740569"/>
            <a:ext cx="5131200" cy="3753900"/>
          </a:xfrm>
          <a:prstGeom prst="rect">
            <a:avLst/>
          </a:prstGeom>
          <a:solidFill>
            <a:schemeClr val="lt1"/>
          </a:solidFill>
          <a:ln>
            <a:noFill/>
          </a:ln>
        </p:spPr>
      </p:sp>
      <p:sp>
        <p:nvSpPr>
          <p:cNvPr id="134" name="Google Shape;134;p25"/>
          <p:cNvSpPr txBox="1">
            <a:spLocks noGrp="1"/>
          </p:cNvSpPr>
          <p:nvPr>
            <p:ph type="title"/>
          </p:nvPr>
        </p:nvSpPr>
        <p:spPr>
          <a:xfrm>
            <a:off x="348174" y="740569"/>
            <a:ext cx="2949300" cy="9861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5"/>
          <p:cNvSpPr txBox="1">
            <a:spLocks noGrp="1"/>
          </p:cNvSpPr>
          <p:nvPr>
            <p:ph type="body" idx="1"/>
          </p:nvPr>
        </p:nvSpPr>
        <p:spPr>
          <a:xfrm>
            <a:off x="348174" y="1873703"/>
            <a:ext cx="2949300" cy="26208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350"/>
              <a:buNone/>
              <a:defRPr sz="1350" b="1">
                <a:solidFill>
                  <a:schemeClr val="dk2"/>
                </a:solidFill>
              </a:defRPr>
            </a:lvl1pPr>
            <a:lvl2pPr marL="914400" lvl="1" indent="-228600" algn="l">
              <a:lnSpc>
                <a:spcPct val="90000"/>
              </a:lnSpc>
              <a:spcBef>
                <a:spcPts val="375"/>
              </a:spcBef>
              <a:spcAft>
                <a:spcPts val="0"/>
              </a:spcAft>
              <a:buSzPts val="1050"/>
              <a:buNone/>
              <a:defRPr sz="1050"/>
            </a:lvl2pPr>
            <a:lvl3pPr marL="1371600" lvl="2" indent="-228600" algn="l">
              <a:lnSpc>
                <a:spcPct val="90000"/>
              </a:lnSpc>
              <a:spcBef>
                <a:spcPts val="375"/>
              </a:spcBef>
              <a:spcAft>
                <a:spcPts val="0"/>
              </a:spcAft>
              <a:buSzPts val="900"/>
              <a:buNone/>
              <a:defRPr sz="900"/>
            </a:lvl3pPr>
            <a:lvl4pPr marL="1828800" lvl="3" indent="-228600" algn="l">
              <a:lnSpc>
                <a:spcPct val="90000"/>
              </a:lnSpc>
              <a:spcBef>
                <a:spcPts val="375"/>
              </a:spcBef>
              <a:spcAft>
                <a:spcPts val="0"/>
              </a:spcAft>
              <a:buSzPts val="750"/>
              <a:buNone/>
              <a:defRPr sz="750"/>
            </a:lvl4pPr>
            <a:lvl5pPr marL="2286000" lvl="4" indent="-228600" algn="l">
              <a:lnSpc>
                <a:spcPct val="90000"/>
              </a:lnSpc>
              <a:spcBef>
                <a:spcPts val="375"/>
              </a:spcBef>
              <a:spcAft>
                <a:spcPts val="0"/>
              </a:spcAft>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_Title and Content">
  <p:cSld name="Empty">
    <p:spTree>
      <p:nvGrpSpPr>
        <p:cNvPr id="1" name="Shape 136"/>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Student Facing - no SA logo 1">
  <p:cSld name="Blank Student Facing - no SA logo 1">
    <p:spTree>
      <p:nvGrpSpPr>
        <p:cNvPr id="1" name="Shape 137"/>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8"/>
        <p:cNvGrpSpPr/>
        <p:nvPr/>
      </p:nvGrpSpPr>
      <p:grpSpPr>
        <a:xfrm>
          <a:off x="0" y="0"/>
          <a:ext cx="0" cy="0"/>
          <a:chOff x="0" y="0"/>
          <a:chExt cx="0" cy="0"/>
        </a:xfrm>
      </p:grpSpPr>
      <p:sp>
        <p:nvSpPr>
          <p:cNvPr id="139" name="Google Shape;139;p28"/>
          <p:cNvSpPr txBox="1">
            <a:spLocks noGrp="1"/>
          </p:cNvSpPr>
          <p:nvPr>
            <p:ph type="title"/>
          </p:nvPr>
        </p:nvSpPr>
        <p:spPr>
          <a:xfrm>
            <a:off x="312963" y="637878"/>
            <a:ext cx="8537100" cy="407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28"/>
          <p:cNvSpPr txBox="1">
            <a:spLocks noGrp="1"/>
          </p:cNvSpPr>
          <p:nvPr>
            <p:ph type="body" idx="1"/>
          </p:nvPr>
        </p:nvSpPr>
        <p:spPr>
          <a:xfrm>
            <a:off x="312963" y="1275757"/>
            <a:ext cx="8537100" cy="32298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SzPts val="1800"/>
              <a:buChar char="•"/>
              <a:defRPr/>
            </a:lvl1pPr>
            <a:lvl2pPr marL="914400" lvl="1" indent="-342900" algn="l">
              <a:lnSpc>
                <a:spcPct val="90000"/>
              </a:lnSpc>
              <a:spcBef>
                <a:spcPts val="375"/>
              </a:spcBef>
              <a:spcAft>
                <a:spcPts val="0"/>
              </a:spcAft>
              <a:buSzPts val="1800"/>
              <a:buChar char="•"/>
              <a:defRPr/>
            </a:lvl2pPr>
            <a:lvl3pPr marL="1371600" lvl="2" indent="-342900" algn="l">
              <a:lnSpc>
                <a:spcPct val="90000"/>
              </a:lnSpc>
              <a:spcBef>
                <a:spcPts val="375"/>
              </a:spcBef>
              <a:spcAft>
                <a:spcPts val="0"/>
              </a:spcAft>
              <a:buSzPts val="1800"/>
              <a:buChar char="•"/>
              <a:defRPr/>
            </a:lvl3pPr>
            <a:lvl4pPr marL="1828800" lvl="3" indent="-342900" algn="l">
              <a:lnSpc>
                <a:spcPct val="90000"/>
              </a:lnSpc>
              <a:spcBef>
                <a:spcPts val="375"/>
              </a:spcBef>
              <a:spcAft>
                <a:spcPts val="0"/>
              </a:spcAft>
              <a:buSzPts val="1800"/>
              <a:buChar char="•"/>
              <a:defRPr/>
            </a:lvl4pPr>
            <a:lvl5pPr marL="2286000" lvl="4" indent="-342900" algn="l">
              <a:lnSpc>
                <a:spcPct val="90000"/>
              </a:lnSpc>
              <a:spcBef>
                <a:spcPts val="375"/>
              </a:spcBef>
              <a:spcAft>
                <a:spcPts val="0"/>
              </a:spcAft>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1" name="Google Shape;141;p28"/>
          <p:cNvSpPr txBox="1">
            <a:spLocks noGrp="1"/>
          </p:cNvSpPr>
          <p:nvPr>
            <p:ph type="sldNum" idx="12"/>
          </p:nvPr>
        </p:nvSpPr>
        <p:spPr>
          <a:xfrm>
            <a:off x="6792684" y="4818459"/>
            <a:ext cx="2057400" cy="2739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900" b="0" i="0" u="none" strike="noStrike" cap="none">
                <a:solidFill>
                  <a:schemeClr val="dk2"/>
                </a:solidFill>
                <a:latin typeface="Arial"/>
                <a:ea typeface="Arial"/>
                <a:cs typeface="Arial"/>
                <a:sym typeface="Arial"/>
              </a:defRPr>
            </a:lvl1pPr>
            <a:lvl2pPr marL="0" lvl="1" indent="0" algn="r">
              <a:spcBef>
                <a:spcPts val="0"/>
              </a:spcBef>
              <a:buNone/>
              <a:defRPr sz="900" b="0" i="0" u="none" strike="noStrike" cap="none">
                <a:solidFill>
                  <a:schemeClr val="dk2"/>
                </a:solidFill>
                <a:latin typeface="Arial"/>
                <a:ea typeface="Arial"/>
                <a:cs typeface="Arial"/>
                <a:sym typeface="Arial"/>
              </a:defRPr>
            </a:lvl2pPr>
            <a:lvl3pPr marL="0" lvl="2" indent="0" algn="r">
              <a:spcBef>
                <a:spcPts val="0"/>
              </a:spcBef>
              <a:buNone/>
              <a:defRPr sz="900" b="0" i="0" u="none" strike="noStrike" cap="none">
                <a:solidFill>
                  <a:schemeClr val="dk2"/>
                </a:solidFill>
                <a:latin typeface="Arial"/>
                <a:ea typeface="Arial"/>
                <a:cs typeface="Arial"/>
                <a:sym typeface="Arial"/>
              </a:defRPr>
            </a:lvl3pPr>
            <a:lvl4pPr marL="0" lvl="3" indent="0" algn="r">
              <a:spcBef>
                <a:spcPts val="0"/>
              </a:spcBef>
              <a:buNone/>
              <a:defRPr sz="900" b="0" i="0" u="none" strike="noStrike" cap="none">
                <a:solidFill>
                  <a:schemeClr val="dk2"/>
                </a:solidFill>
                <a:latin typeface="Arial"/>
                <a:ea typeface="Arial"/>
                <a:cs typeface="Arial"/>
                <a:sym typeface="Arial"/>
              </a:defRPr>
            </a:lvl4pPr>
            <a:lvl5pPr marL="0" lvl="4" indent="0" algn="r">
              <a:spcBef>
                <a:spcPts val="0"/>
              </a:spcBef>
              <a:buNone/>
              <a:defRPr sz="900" b="0" i="0" u="none" strike="noStrike" cap="none">
                <a:solidFill>
                  <a:schemeClr val="dk2"/>
                </a:solidFill>
                <a:latin typeface="Arial"/>
                <a:ea typeface="Arial"/>
                <a:cs typeface="Arial"/>
                <a:sym typeface="Arial"/>
              </a:defRPr>
            </a:lvl5pPr>
            <a:lvl6pPr marL="0" lvl="5" indent="0" algn="r">
              <a:spcBef>
                <a:spcPts val="0"/>
              </a:spcBef>
              <a:buNone/>
              <a:defRPr sz="900" b="0" i="0" u="none" strike="noStrike" cap="none">
                <a:solidFill>
                  <a:schemeClr val="dk2"/>
                </a:solidFill>
                <a:latin typeface="Arial"/>
                <a:ea typeface="Arial"/>
                <a:cs typeface="Arial"/>
                <a:sym typeface="Arial"/>
              </a:defRPr>
            </a:lvl6pPr>
            <a:lvl7pPr marL="0" lvl="6" indent="0" algn="r">
              <a:spcBef>
                <a:spcPts val="0"/>
              </a:spcBef>
              <a:buNone/>
              <a:defRPr sz="900" b="0" i="0" u="none" strike="noStrike" cap="none">
                <a:solidFill>
                  <a:schemeClr val="dk2"/>
                </a:solidFill>
                <a:latin typeface="Arial"/>
                <a:ea typeface="Arial"/>
                <a:cs typeface="Arial"/>
                <a:sym typeface="Arial"/>
              </a:defRPr>
            </a:lvl7pPr>
            <a:lvl8pPr marL="0" lvl="7" indent="0" algn="r">
              <a:spcBef>
                <a:spcPts val="0"/>
              </a:spcBef>
              <a:buNone/>
              <a:defRPr sz="900" b="0" i="0" u="none" strike="noStrike" cap="none">
                <a:solidFill>
                  <a:schemeClr val="dk2"/>
                </a:solidFill>
                <a:latin typeface="Arial"/>
                <a:ea typeface="Arial"/>
                <a:cs typeface="Arial"/>
                <a:sym typeface="Arial"/>
              </a:defRPr>
            </a:lvl8pPr>
            <a:lvl9pPr marL="0" lvl="8" indent="0" algn="r">
              <a:spcBef>
                <a:spcPts val="0"/>
              </a:spcBef>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42" name="Google Shape;142;p28"/>
          <p:cNvSpPr txBox="1">
            <a:spLocks noGrp="1"/>
          </p:cNvSpPr>
          <p:nvPr>
            <p:ph type="ftr" idx="11"/>
          </p:nvPr>
        </p:nvSpPr>
        <p:spPr>
          <a:xfrm>
            <a:off x="3028950" y="4814043"/>
            <a:ext cx="3086100" cy="2739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900" b="0" i="0" u="none" strike="noStrike" cap="none">
                <a:solidFill>
                  <a:schemeClr val="accent2"/>
                </a:solidFill>
                <a:latin typeface="Arial"/>
                <a:ea typeface="Arial"/>
                <a:cs typeface="Arial"/>
                <a:sym typeface="Arial"/>
              </a:defRPr>
            </a:lvl1pPr>
            <a:lvl2pPr marR="0" lvl="1" algn="l">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3"/>
        <p:cNvGrpSpPr/>
        <p:nvPr/>
      </p:nvGrpSpPr>
      <p:grpSpPr>
        <a:xfrm>
          <a:off x="0" y="0"/>
          <a:ext cx="0" cy="0"/>
          <a:chOff x="0" y="0"/>
          <a:chExt cx="0" cy="0"/>
        </a:xfrm>
      </p:grpSpPr>
      <p:sp>
        <p:nvSpPr>
          <p:cNvPr id="144" name="Google Shape;144;p29"/>
          <p:cNvSpPr txBox="1">
            <a:spLocks noGrp="1"/>
          </p:cNvSpPr>
          <p:nvPr>
            <p:ph type="ctrTitle"/>
          </p:nvPr>
        </p:nvSpPr>
        <p:spPr>
          <a:xfrm>
            <a:off x="311708" y="744575"/>
            <a:ext cx="8520600" cy="2052600"/>
          </a:xfrm>
          <a:prstGeom prst="rect">
            <a:avLst/>
          </a:prstGeom>
        </p:spPr>
        <p:txBody>
          <a:bodyPr spcFirstLastPara="1" wrap="square" lIns="93500" tIns="93500" rIns="93500" bIns="93500" anchor="b" anchorCtr="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endParaRPr/>
          </a:p>
        </p:txBody>
      </p:sp>
      <p:sp>
        <p:nvSpPr>
          <p:cNvPr id="145" name="Google Shape;145;p29"/>
          <p:cNvSpPr txBox="1">
            <a:spLocks noGrp="1"/>
          </p:cNvSpPr>
          <p:nvPr>
            <p:ph type="subTitle" idx="1"/>
          </p:nvPr>
        </p:nvSpPr>
        <p:spPr>
          <a:xfrm>
            <a:off x="311700" y="2834125"/>
            <a:ext cx="8520600" cy="792600"/>
          </a:xfrm>
          <a:prstGeom prst="rect">
            <a:avLst/>
          </a:prstGeom>
        </p:spPr>
        <p:txBody>
          <a:bodyPr spcFirstLastPara="1" wrap="square" lIns="93500" tIns="93500" rIns="93500" bIns="93500" anchor="t" anchorCtr="0">
            <a:normAutofit/>
          </a:bodyPr>
          <a:lstStyle>
            <a:lvl1pPr lvl="0" algn="ctr">
              <a:lnSpc>
                <a:spcPct val="100000"/>
              </a:lnSpc>
              <a:spcBef>
                <a:spcPts val="750"/>
              </a:spcBef>
              <a:spcAft>
                <a:spcPts val="0"/>
              </a:spcAft>
              <a:buSzPts val="2900"/>
              <a:buNone/>
              <a:defRPr sz="2900"/>
            </a:lvl1pPr>
            <a:lvl2pPr lvl="1" algn="ctr">
              <a:lnSpc>
                <a:spcPct val="100000"/>
              </a:lnSpc>
              <a:spcBef>
                <a:spcPts val="375"/>
              </a:spcBef>
              <a:spcAft>
                <a:spcPts val="0"/>
              </a:spcAft>
              <a:buSzPts val="2900"/>
              <a:buNone/>
              <a:defRPr sz="2900"/>
            </a:lvl2pPr>
            <a:lvl3pPr lvl="2" algn="ctr">
              <a:lnSpc>
                <a:spcPct val="100000"/>
              </a:lnSpc>
              <a:spcBef>
                <a:spcPts val="375"/>
              </a:spcBef>
              <a:spcAft>
                <a:spcPts val="0"/>
              </a:spcAft>
              <a:buSzPts val="2900"/>
              <a:buNone/>
              <a:defRPr sz="2900"/>
            </a:lvl3pPr>
            <a:lvl4pPr lvl="3" algn="ctr">
              <a:lnSpc>
                <a:spcPct val="100000"/>
              </a:lnSpc>
              <a:spcBef>
                <a:spcPts val="375"/>
              </a:spcBef>
              <a:spcAft>
                <a:spcPts val="0"/>
              </a:spcAft>
              <a:buSzPts val="2900"/>
              <a:buNone/>
              <a:defRPr sz="2900"/>
            </a:lvl4pPr>
            <a:lvl5pPr lvl="4" algn="ctr">
              <a:lnSpc>
                <a:spcPct val="100000"/>
              </a:lnSpc>
              <a:spcBef>
                <a:spcPts val="375"/>
              </a:spcBef>
              <a:spcAft>
                <a:spcPts val="0"/>
              </a:spcAft>
              <a:buSzPts val="2900"/>
              <a:buNone/>
              <a:defRPr sz="2900"/>
            </a:lvl5pPr>
            <a:lvl6pPr lvl="5" algn="ctr">
              <a:lnSpc>
                <a:spcPct val="100000"/>
              </a:lnSpc>
              <a:spcBef>
                <a:spcPts val="375"/>
              </a:spcBef>
              <a:spcAft>
                <a:spcPts val="0"/>
              </a:spcAft>
              <a:buSzPts val="2900"/>
              <a:buNone/>
              <a:defRPr sz="2900"/>
            </a:lvl6pPr>
            <a:lvl7pPr lvl="6" algn="ctr">
              <a:lnSpc>
                <a:spcPct val="100000"/>
              </a:lnSpc>
              <a:spcBef>
                <a:spcPts val="375"/>
              </a:spcBef>
              <a:spcAft>
                <a:spcPts val="0"/>
              </a:spcAft>
              <a:buSzPts val="2900"/>
              <a:buNone/>
              <a:defRPr sz="2900"/>
            </a:lvl7pPr>
            <a:lvl8pPr lvl="7" algn="ctr">
              <a:lnSpc>
                <a:spcPct val="100000"/>
              </a:lnSpc>
              <a:spcBef>
                <a:spcPts val="375"/>
              </a:spcBef>
              <a:spcAft>
                <a:spcPts val="0"/>
              </a:spcAft>
              <a:buSzPts val="2900"/>
              <a:buNone/>
              <a:defRPr sz="2900"/>
            </a:lvl8pPr>
            <a:lvl9pPr lvl="8" algn="ctr">
              <a:lnSpc>
                <a:spcPct val="100000"/>
              </a:lnSpc>
              <a:spcBef>
                <a:spcPts val="375"/>
              </a:spcBef>
              <a:spcAft>
                <a:spcPts val="0"/>
              </a:spcAft>
              <a:buSzPts val="2900"/>
              <a:buNone/>
              <a:defRPr sz="2900"/>
            </a:lvl9pPr>
          </a:lstStyle>
          <a:p>
            <a:endParaRPr/>
          </a:p>
        </p:txBody>
      </p:sp>
      <p:sp>
        <p:nvSpPr>
          <p:cNvPr id="146" name="Google Shape;146;p29"/>
          <p:cNvSpPr txBox="1">
            <a:spLocks noGrp="1"/>
          </p:cNvSpPr>
          <p:nvPr>
            <p:ph type="sldNum" idx="12"/>
          </p:nvPr>
        </p:nvSpPr>
        <p:spPr>
          <a:xfrm>
            <a:off x="8472458" y="4663217"/>
            <a:ext cx="548700" cy="393600"/>
          </a:xfrm>
          <a:prstGeom prst="rect">
            <a:avLst/>
          </a:prstGeom>
        </p:spPr>
        <p:txBody>
          <a:bodyPr spcFirstLastPara="1" wrap="square" lIns="93500" tIns="93500" rIns="93500" bIns="93500" anchor="ctr" anchorCtr="0">
            <a:noAutofit/>
          </a:bodyPr>
          <a:lstStyle>
            <a:lvl1pPr lvl="0">
              <a:buNone/>
              <a:defRPr sz="1000"/>
            </a:lvl1pPr>
            <a:lvl2pPr lvl="1">
              <a:buNone/>
              <a:defRPr sz="1000"/>
            </a:lvl2pPr>
            <a:lvl3pPr lvl="2">
              <a:buNone/>
              <a:defRPr sz="1000"/>
            </a:lvl3pPr>
            <a:lvl4pPr lvl="3">
              <a:buNone/>
              <a:defRPr sz="1000"/>
            </a:lvl4pPr>
            <a:lvl5pPr lvl="4">
              <a:buNone/>
              <a:defRPr sz="1000"/>
            </a:lvl5pPr>
            <a:lvl6pPr lvl="5">
              <a:buNone/>
              <a:defRPr sz="1000"/>
            </a:lvl6pPr>
            <a:lvl7pPr lvl="6">
              <a:buNone/>
              <a:defRPr sz="1000"/>
            </a:lvl7pPr>
            <a:lvl8pPr lvl="7">
              <a:buNone/>
              <a:defRPr sz="1000"/>
            </a:lvl8pPr>
            <a:lvl9pPr lvl="8">
              <a:buNone/>
              <a:defRPr sz="10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7"/>
        <p:cNvGrpSpPr/>
        <p:nvPr/>
      </p:nvGrpSpPr>
      <p:grpSpPr>
        <a:xfrm>
          <a:off x="0" y="0"/>
          <a:ext cx="0" cy="0"/>
          <a:chOff x="0" y="0"/>
          <a:chExt cx="0" cy="0"/>
        </a:xfrm>
      </p:grpSpPr>
      <p:sp>
        <p:nvSpPr>
          <p:cNvPr id="148" name="Google Shape;148;p30"/>
          <p:cNvSpPr txBox="1">
            <a:spLocks noGrp="1"/>
          </p:cNvSpPr>
          <p:nvPr>
            <p:ph type="title"/>
          </p:nvPr>
        </p:nvSpPr>
        <p:spPr>
          <a:xfrm>
            <a:off x="311700" y="445025"/>
            <a:ext cx="8520600" cy="572700"/>
          </a:xfrm>
          <a:prstGeom prst="rect">
            <a:avLst/>
          </a:prstGeom>
        </p:spPr>
        <p:txBody>
          <a:bodyPr spcFirstLastPara="1" wrap="square" lIns="93500" tIns="93500" rIns="93500" bIns="93500" anchor="ctr" anchorCtr="0">
            <a:normAutofit/>
          </a:bodyPr>
          <a:lstStyle>
            <a:lvl1pPr lvl="0">
              <a:spcBef>
                <a:spcPts val="0"/>
              </a:spcBef>
              <a:spcAft>
                <a:spcPts val="0"/>
              </a:spcAft>
              <a:buSzPts val="2900"/>
              <a:buNone/>
              <a:defRPr sz="2900"/>
            </a:lvl1pPr>
            <a:lvl2pPr lvl="1">
              <a:spcBef>
                <a:spcPts val="0"/>
              </a:spcBef>
              <a:spcAft>
                <a:spcPts val="0"/>
              </a:spcAft>
              <a:buSzPts val="2900"/>
              <a:buNone/>
              <a:defRPr sz="2900"/>
            </a:lvl2pPr>
            <a:lvl3pPr lvl="2">
              <a:spcBef>
                <a:spcPts val="0"/>
              </a:spcBef>
              <a:spcAft>
                <a:spcPts val="0"/>
              </a:spcAft>
              <a:buSzPts val="2900"/>
              <a:buNone/>
              <a:defRPr sz="2900"/>
            </a:lvl3pPr>
            <a:lvl4pPr lvl="3">
              <a:spcBef>
                <a:spcPts val="0"/>
              </a:spcBef>
              <a:spcAft>
                <a:spcPts val="0"/>
              </a:spcAft>
              <a:buSzPts val="2900"/>
              <a:buNone/>
              <a:defRPr sz="2900"/>
            </a:lvl4pPr>
            <a:lvl5pPr lvl="4">
              <a:spcBef>
                <a:spcPts val="0"/>
              </a:spcBef>
              <a:spcAft>
                <a:spcPts val="0"/>
              </a:spcAft>
              <a:buSzPts val="2900"/>
              <a:buNone/>
              <a:defRPr sz="2900"/>
            </a:lvl5pPr>
            <a:lvl6pPr lvl="5">
              <a:spcBef>
                <a:spcPts val="0"/>
              </a:spcBef>
              <a:spcAft>
                <a:spcPts val="0"/>
              </a:spcAft>
              <a:buSzPts val="2900"/>
              <a:buNone/>
              <a:defRPr sz="2900"/>
            </a:lvl6pPr>
            <a:lvl7pPr lvl="6">
              <a:spcBef>
                <a:spcPts val="0"/>
              </a:spcBef>
              <a:spcAft>
                <a:spcPts val="0"/>
              </a:spcAft>
              <a:buSzPts val="2900"/>
              <a:buNone/>
              <a:defRPr sz="2900"/>
            </a:lvl7pPr>
            <a:lvl8pPr lvl="7">
              <a:spcBef>
                <a:spcPts val="0"/>
              </a:spcBef>
              <a:spcAft>
                <a:spcPts val="0"/>
              </a:spcAft>
              <a:buSzPts val="2900"/>
              <a:buNone/>
              <a:defRPr sz="2900"/>
            </a:lvl8pPr>
            <a:lvl9pPr lvl="8">
              <a:spcBef>
                <a:spcPts val="0"/>
              </a:spcBef>
              <a:spcAft>
                <a:spcPts val="0"/>
              </a:spcAft>
              <a:buSzPts val="2900"/>
              <a:buNone/>
              <a:defRPr sz="2900"/>
            </a:lvl9pPr>
          </a:lstStyle>
          <a:p>
            <a:endParaRPr/>
          </a:p>
        </p:txBody>
      </p:sp>
      <p:sp>
        <p:nvSpPr>
          <p:cNvPr id="149" name="Google Shape;149;p30"/>
          <p:cNvSpPr txBox="1">
            <a:spLocks noGrp="1"/>
          </p:cNvSpPr>
          <p:nvPr>
            <p:ph type="body" idx="1"/>
          </p:nvPr>
        </p:nvSpPr>
        <p:spPr>
          <a:xfrm>
            <a:off x="311700" y="1152475"/>
            <a:ext cx="3999900" cy="3416400"/>
          </a:xfrm>
          <a:prstGeom prst="rect">
            <a:avLst/>
          </a:prstGeom>
        </p:spPr>
        <p:txBody>
          <a:bodyPr spcFirstLastPara="1" wrap="square" lIns="93500" tIns="93500" rIns="93500" bIns="93500" anchor="t" anchorCtr="0">
            <a:normAutofit/>
          </a:bodyPr>
          <a:lstStyle>
            <a:lvl1pPr marL="457200" lvl="0" indent="-317500">
              <a:spcBef>
                <a:spcPts val="750"/>
              </a:spcBef>
              <a:spcAft>
                <a:spcPts val="0"/>
              </a:spcAft>
              <a:buSzPts val="1400"/>
              <a:buChar char="•"/>
              <a:defRPr sz="1400"/>
            </a:lvl1pPr>
            <a:lvl2pPr marL="914400" lvl="1" indent="-304800">
              <a:spcBef>
                <a:spcPts val="1200"/>
              </a:spcBef>
              <a:spcAft>
                <a:spcPts val="0"/>
              </a:spcAft>
              <a:buSzPts val="1200"/>
              <a:buChar char="•"/>
              <a:defRPr sz="1200"/>
            </a:lvl2pPr>
            <a:lvl3pPr marL="1371600" lvl="2" indent="-304800">
              <a:spcBef>
                <a:spcPts val="1200"/>
              </a:spcBef>
              <a:spcAft>
                <a:spcPts val="0"/>
              </a:spcAft>
              <a:buSzPts val="1200"/>
              <a:buChar char="•"/>
              <a:defRPr sz="1200"/>
            </a:lvl3pPr>
            <a:lvl4pPr marL="1828800" lvl="3" indent="-304800">
              <a:spcBef>
                <a:spcPts val="1200"/>
              </a:spcBef>
              <a:spcAft>
                <a:spcPts val="0"/>
              </a:spcAft>
              <a:buSzPts val="1200"/>
              <a:buChar char="•"/>
              <a:defRPr sz="1200"/>
            </a:lvl4pPr>
            <a:lvl5pPr marL="2286000" lvl="4" indent="-304800">
              <a:spcBef>
                <a:spcPts val="1200"/>
              </a:spcBef>
              <a:spcAft>
                <a:spcPts val="0"/>
              </a:spcAft>
              <a:buSzPts val="1200"/>
              <a:buChar char="•"/>
              <a:defRPr sz="1200"/>
            </a:lvl5pPr>
            <a:lvl6pPr marL="2743200" lvl="5" indent="-304800">
              <a:spcBef>
                <a:spcPts val="1200"/>
              </a:spcBef>
              <a:spcAft>
                <a:spcPts val="0"/>
              </a:spcAft>
              <a:buSzPts val="1200"/>
              <a:buChar char="•"/>
              <a:defRPr sz="1200"/>
            </a:lvl6pPr>
            <a:lvl7pPr marL="3200400" lvl="6" indent="-304800">
              <a:spcBef>
                <a:spcPts val="1200"/>
              </a:spcBef>
              <a:spcAft>
                <a:spcPts val="0"/>
              </a:spcAft>
              <a:buSzPts val="1200"/>
              <a:buChar char="•"/>
              <a:defRPr sz="1200"/>
            </a:lvl7pPr>
            <a:lvl8pPr marL="3657600" lvl="7" indent="-304800">
              <a:spcBef>
                <a:spcPts val="1200"/>
              </a:spcBef>
              <a:spcAft>
                <a:spcPts val="0"/>
              </a:spcAft>
              <a:buSzPts val="1200"/>
              <a:buChar char="•"/>
              <a:defRPr sz="1200"/>
            </a:lvl8pPr>
            <a:lvl9pPr marL="4114800" lvl="8" indent="-304800">
              <a:spcBef>
                <a:spcPts val="1200"/>
              </a:spcBef>
              <a:spcAft>
                <a:spcPts val="1200"/>
              </a:spcAft>
              <a:buSzPts val="1200"/>
              <a:buChar char="•"/>
              <a:defRPr sz="1200"/>
            </a:lvl9pPr>
          </a:lstStyle>
          <a:p>
            <a:endParaRPr/>
          </a:p>
        </p:txBody>
      </p:sp>
      <p:sp>
        <p:nvSpPr>
          <p:cNvPr id="150" name="Google Shape;150;p30"/>
          <p:cNvSpPr txBox="1">
            <a:spLocks noGrp="1"/>
          </p:cNvSpPr>
          <p:nvPr>
            <p:ph type="body" idx="2"/>
          </p:nvPr>
        </p:nvSpPr>
        <p:spPr>
          <a:xfrm>
            <a:off x="4832400" y="1152475"/>
            <a:ext cx="3999900" cy="3416400"/>
          </a:xfrm>
          <a:prstGeom prst="rect">
            <a:avLst/>
          </a:prstGeom>
        </p:spPr>
        <p:txBody>
          <a:bodyPr spcFirstLastPara="1" wrap="square" lIns="93500" tIns="93500" rIns="93500" bIns="93500" anchor="t" anchorCtr="0">
            <a:normAutofit/>
          </a:bodyPr>
          <a:lstStyle>
            <a:lvl1pPr marL="457200" lvl="0" indent="-317500">
              <a:spcBef>
                <a:spcPts val="750"/>
              </a:spcBef>
              <a:spcAft>
                <a:spcPts val="0"/>
              </a:spcAft>
              <a:buSzPts val="1400"/>
              <a:buChar char="•"/>
              <a:defRPr sz="1400"/>
            </a:lvl1pPr>
            <a:lvl2pPr marL="914400" lvl="1" indent="-304800">
              <a:spcBef>
                <a:spcPts val="1200"/>
              </a:spcBef>
              <a:spcAft>
                <a:spcPts val="0"/>
              </a:spcAft>
              <a:buSzPts val="1200"/>
              <a:buChar char="•"/>
              <a:defRPr sz="1200"/>
            </a:lvl2pPr>
            <a:lvl3pPr marL="1371600" lvl="2" indent="-304800">
              <a:spcBef>
                <a:spcPts val="1200"/>
              </a:spcBef>
              <a:spcAft>
                <a:spcPts val="0"/>
              </a:spcAft>
              <a:buSzPts val="1200"/>
              <a:buChar char="•"/>
              <a:defRPr sz="1200"/>
            </a:lvl3pPr>
            <a:lvl4pPr marL="1828800" lvl="3" indent="-304800">
              <a:spcBef>
                <a:spcPts val="1200"/>
              </a:spcBef>
              <a:spcAft>
                <a:spcPts val="0"/>
              </a:spcAft>
              <a:buSzPts val="1200"/>
              <a:buChar char="•"/>
              <a:defRPr sz="1200"/>
            </a:lvl4pPr>
            <a:lvl5pPr marL="2286000" lvl="4" indent="-304800">
              <a:spcBef>
                <a:spcPts val="1200"/>
              </a:spcBef>
              <a:spcAft>
                <a:spcPts val="0"/>
              </a:spcAft>
              <a:buSzPts val="1200"/>
              <a:buChar char="•"/>
              <a:defRPr sz="1200"/>
            </a:lvl5pPr>
            <a:lvl6pPr marL="2743200" lvl="5" indent="-304800">
              <a:spcBef>
                <a:spcPts val="1200"/>
              </a:spcBef>
              <a:spcAft>
                <a:spcPts val="0"/>
              </a:spcAft>
              <a:buSzPts val="1200"/>
              <a:buChar char="•"/>
              <a:defRPr sz="1200"/>
            </a:lvl6pPr>
            <a:lvl7pPr marL="3200400" lvl="6" indent="-304800">
              <a:spcBef>
                <a:spcPts val="1200"/>
              </a:spcBef>
              <a:spcAft>
                <a:spcPts val="0"/>
              </a:spcAft>
              <a:buSzPts val="1200"/>
              <a:buChar char="•"/>
              <a:defRPr sz="1200"/>
            </a:lvl7pPr>
            <a:lvl8pPr marL="3657600" lvl="7" indent="-304800">
              <a:spcBef>
                <a:spcPts val="1200"/>
              </a:spcBef>
              <a:spcAft>
                <a:spcPts val="0"/>
              </a:spcAft>
              <a:buSzPts val="1200"/>
              <a:buChar char="•"/>
              <a:defRPr sz="1200"/>
            </a:lvl8pPr>
            <a:lvl9pPr marL="4114800" lvl="8" indent="-304800">
              <a:spcBef>
                <a:spcPts val="1200"/>
              </a:spcBef>
              <a:spcAft>
                <a:spcPts val="1200"/>
              </a:spcAft>
              <a:buSzPts val="1200"/>
              <a:buChar char="•"/>
              <a:defRPr sz="1200"/>
            </a:lvl9pPr>
          </a:lstStyle>
          <a:p>
            <a:endParaRPr/>
          </a:p>
        </p:txBody>
      </p:sp>
      <p:sp>
        <p:nvSpPr>
          <p:cNvPr id="151" name="Google Shape;151;p30"/>
          <p:cNvSpPr txBox="1">
            <a:spLocks noGrp="1"/>
          </p:cNvSpPr>
          <p:nvPr>
            <p:ph type="sldNum" idx="12"/>
          </p:nvPr>
        </p:nvSpPr>
        <p:spPr>
          <a:xfrm>
            <a:off x="8472458" y="4663217"/>
            <a:ext cx="548700" cy="393600"/>
          </a:xfrm>
          <a:prstGeom prst="rect">
            <a:avLst/>
          </a:prstGeom>
        </p:spPr>
        <p:txBody>
          <a:bodyPr spcFirstLastPara="1" wrap="square" lIns="93500" tIns="93500" rIns="93500" bIns="93500" anchor="ctr" anchorCtr="0">
            <a:noAutofit/>
          </a:bodyPr>
          <a:lstStyle>
            <a:lvl1pPr lvl="0">
              <a:buNone/>
              <a:defRPr sz="1000"/>
            </a:lvl1pPr>
            <a:lvl2pPr lvl="1">
              <a:buNone/>
              <a:defRPr sz="1000"/>
            </a:lvl2pPr>
            <a:lvl3pPr lvl="2">
              <a:buNone/>
              <a:defRPr sz="1000"/>
            </a:lvl3pPr>
            <a:lvl4pPr lvl="3">
              <a:buNone/>
              <a:defRPr sz="1000"/>
            </a:lvl4pPr>
            <a:lvl5pPr lvl="4">
              <a:buNone/>
              <a:defRPr sz="1000"/>
            </a:lvl5pPr>
            <a:lvl6pPr lvl="5">
              <a:buNone/>
              <a:defRPr sz="1000"/>
            </a:lvl6pPr>
            <a:lvl7pPr lvl="6">
              <a:buNone/>
              <a:defRPr sz="1000"/>
            </a:lvl7pPr>
            <a:lvl8pPr lvl="7">
              <a:buNone/>
              <a:defRPr sz="1000"/>
            </a:lvl8pPr>
            <a:lvl9pPr lvl="8">
              <a:buNone/>
              <a:defRPr sz="1000"/>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2"/>
        <p:cNvGrpSpPr/>
        <p:nvPr/>
      </p:nvGrpSpPr>
      <p:grpSpPr>
        <a:xfrm>
          <a:off x="0" y="0"/>
          <a:ext cx="0" cy="0"/>
          <a:chOff x="0" y="0"/>
          <a:chExt cx="0" cy="0"/>
        </a:xfrm>
      </p:grpSpPr>
      <p:sp>
        <p:nvSpPr>
          <p:cNvPr id="153" name="Google Shape;153;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accent1"/>
              </a:buClr>
              <a:buSzPts val="1400"/>
              <a:buFont typeface="Arial"/>
              <a:buChar char="●"/>
              <a:defRPr/>
            </a:lvl1pPr>
            <a:lvl2pPr lvl="1" algn="l">
              <a:lnSpc>
                <a:spcPct val="100000"/>
              </a:lnSpc>
              <a:spcBef>
                <a:spcPts val="0"/>
              </a:spcBef>
              <a:spcAft>
                <a:spcPts val="0"/>
              </a:spcAft>
              <a:buSzPts val="1400"/>
              <a:buChar char="○"/>
              <a:defRPr/>
            </a:lvl2pPr>
            <a:lvl3pPr lvl="2" algn="l">
              <a:lnSpc>
                <a:spcPct val="100000"/>
              </a:lnSpc>
              <a:spcBef>
                <a:spcPts val="0"/>
              </a:spcBef>
              <a:spcAft>
                <a:spcPts val="0"/>
              </a:spcAft>
              <a:buSzPts val="1400"/>
              <a:buChar char="■"/>
              <a:defRPr/>
            </a:lvl3pPr>
            <a:lvl4pPr lvl="3" algn="l">
              <a:lnSpc>
                <a:spcPct val="100000"/>
              </a:lnSpc>
              <a:spcBef>
                <a:spcPts val="0"/>
              </a:spcBef>
              <a:spcAft>
                <a:spcPts val="0"/>
              </a:spcAft>
              <a:buSzPts val="1400"/>
              <a:buChar char="●"/>
              <a:defRPr/>
            </a:lvl4pPr>
            <a:lvl5pPr lvl="4" algn="l">
              <a:lnSpc>
                <a:spcPct val="100000"/>
              </a:lnSpc>
              <a:spcBef>
                <a:spcPts val="0"/>
              </a:spcBef>
              <a:spcAft>
                <a:spcPts val="0"/>
              </a:spcAft>
              <a:buSzPts val="1400"/>
              <a:buChar char="○"/>
              <a:defRPr/>
            </a:lvl5pPr>
            <a:lvl6pPr lvl="5" algn="l">
              <a:lnSpc>
                <a:spcPct val="100000"/>
              </a:lnSpc>
              <a:spcBef>
                <a:spcPts val="0"/>
              </a:spcBef>
              <a:spcAft>
                <a:spcPts val="0"/>
              </a:spcAft>
              <a:buSzPts val="1400"/>
              <a:buChar char="■"/>
              <a:defRPr/>
            </a:lvl6pPr>
            <a:lvl7pPr lvl="6" algn="l">
              <a:lnSpc>
                <a:spcPct val="100000"/>
              </a:lnSpc>
              <a:spcBef>
                <a:spcPts val="0"/>
              </a:spcBef>
              <a:spcAft>
                <a:spcPts val="0"/>
              </a:spcAft>
              <a:buSzPts val="1400"/>
              <a:buChar char="●"/>
              <a:defRPr/>
            </a:lvl7pPr>
            <a:lvl8pPr lvl="7" algn="l">
              <a:lnSpc>
                <a:spcPct val="100000"/>
              </a:lnSpc>
              <a:spcBef>
                <a:spcPts val="0"/>
              </a:spcBef>
              <a:spcAft>
                <a:spcPts val="0"/>
              </a:spcAft>
              <a:buSzPts val="1400"/>
              <a:buChar char="○"/>
              <a:defRPr/>
            </a:lvl8pPr>
            <a:lvl9pPr lvl="8" algn="l">
              <a:lnSpc>
                <a:spcPct val="100000"/>
              </a:lnSpc>
              <a:spcBef>
                <a:spcPts val="0"/>
              </a:spcBef>
              <a:spcAft>
                <a:spcPts val="0"/>
              </a:spcAft>
              <a:buSzPts val="1400"/>
              <a:buChar char="■"/>
              <a:defRPr/>
            </a:lvl9pPr>
          </a:lstStyle>
          <a:p>
            <a:endParaRPr/>
          </a:p>
        </p:txBody>
      </p:sp>
      <p:sp>
        <p:nvSpPr>
          <p:cNvPr id="154" name="Google Shape;154;p3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17500" algn="l">
              <a:lnSpc>
                <a:spcPct val="90000"/>
              </a:lnSpc>
              <a:spcBef>
                <a:spcPts val="0"/>
              </a:spcBef>
              <a:spcAft>
                <a:spcPts val="0"/>
              </a:spcAft>
              <a:buSzPts val="1400"/>
              <a:buChar char="●"/>
              <a:defRPr/>
            </a:lvl1pPr>
            <a:lvl2pPr marL="914400" lvl="1" indent="-317500" algn="l">
              <a:lnSpc>
                <a:spcPct val="90000"/>
              </a:lnSpc>
              <a:spcBef>
                <a:spcPts val="0"/>
              </a:spcBef>
              <a:spcAft>
                <a:spcPts val="0"/>
              </a:spcAft>
              <a:buSzPts val="1400"/>
              <a:buChar char="○"/>
              <a:defRPr/>
            </a:lvl2pPr>
            <a:lvl3pPr marL="1371600" lvl="2" indent="-317500" algn="l">
              <a:lnSpc>
                <a:spcPct val="90000"/>
              </a:lnSpc>
              <a:spcBef>
                <a:spcPts val="0"/>
              </a:spcBef>
              <a:spcAft>
                <a:spcPts val="0"/>
              </a:spcAft>
              <a:buSzPts val="1400"/>
              <a:buChar char="■"/>
              <a:defRPr/>
            </a:lvl3pPr>
            <a:lvl4pPr marL="1828800" lvl="3" indent="-317500" algn="l">
              <a:lnSpc>
                <a:spcPct val="90000"/>
              </a:lnSpc>
              <a:spcBef>
                <a:spcPts val="0"/>
              </a:spcBef>
              <a:spcAft>
                <a:spcPts val="0"/>
              </a:spcAft>
              <a:buSzPts val="1400"/>
              <a:buChar char="●"/>
              <a:defRPr/>
            </a:lvl4pPr>
            <a:lvl5pPr marL="2286000" lvl="4" indent="-317500" algn="l">
              <a:lnSpc>
                <a:spcPct val="90000"/>
              </a:lnSpc>
              <a:spcBef>
                <a:spcPts val="0"/>
              </a:spcBef>
              <a:spcAft>
                <a:spcPts val="0"/>
              </a:spcAft>
              <a:buSzPts val="1400"/>
              <a:buChar char="○"/>
              <a:defRPr/>
            </a:lvl5pPr>
            <a:lvl6pPr marL="2743200" lvl="5" indent="-317500" algn="l">
              <a:lnSpc>
                <a:spcPct val="90000"/>
              </a:lnSpc>
              <a:spcBef>
                <a:spcPts val="0"/>
              </a:spcBef>
              <a:spcAft>
                <a:spcPts val="0"/>
              </a:spcAft>
              <a:buClr>
                <a:schemeClr val="dk1"/>
              </a:buClr>
              <a:buSzPts val="1400"/>
              <a:buChar char="■"/>
              <a:defRPr/>
            </a:lvl6pPr>
            <a:lvl7pPr marL="3200400" lvl="6" indent="-317500" algn="l">
              <a:lnSpc>
                <a:spcPct val="90000"/>
              </a:lnSpc>
              <a:spcBef>
                <a:spcPts val="0"/>
              </a:spcBef>
              <a:spcAft>
                <a:spcPts val="0"/>
              </a:spcAft>
              <a:buClr>
                <a:schemeClr val="dk1"/>
              </a:buClr>
              <a:buSzPts val="1400"/>
              <a:buChar char="●"/>
              <a:defRPr/>
            </a:lvl7pPr>
            <a:lvl8pPr marL="3657600" lvl="7" indent="-317500" algn="l">
              <a:lnSpc>
                <a:spcPct val="90000"/>
              </a:lnSpc>
              <a:spcBef>
                <a:spcPts val="0"/>
              </a:spcBef>
              <a:spcAft>
                <a:spcPts val="0"/>
              </a:spcAft>
              <a:buClr>
                <a:schemeClr val="dk1"/>
              </a:buClr>
              <a:buSzPts val="1400"/>
              <a:buChar char="○"/>
              <a:defRPr/>
            </a:lvl8pPr>
            <a:lvl9pPr marL="4114800" lvl="8" indent="-317500" algn="l">
              <a:lnSpc>
                <a:spcPct val="90000"/>
              </a:lnSpc>
              <a:spcBef>
                <a:spcPts val="0"/>
              </a:spcBef>
              <a:spcAft>
                <a:spcPts val="0"/>
              </a:spcAft>
              <a:buClr>
                <a:schemeClr val="dk1"/>
              </a:buClr>
              <a:buSzPts val="14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Divider">
  <p:cSld name="Section Divider (h294eab506ebb2fbf_18_0)">
    <p:spTree>
      <p:nvGrpSpPr>
        <p:cNvPr id="1" name="Shape 155"/>
        <p:cNvGrpSpPr/>
        <p:nvPr/>
      </p:nvGrpSpPr>
      <p:grpSpPr>
        <a:xfrm>
          <a:off x="0" y="0"/>
          <a:ext cx="0" cy="0"/>
          <a:chOff x="0" y="0"/>
          <a:chExt cx="0" cy="0"/>
        </a:xfrm>
      </p:grpSpPr>
      <p:sp>
        <p:nvSpPr>
          <p:cNvPr id="156" name="Google Shape;156;p32"/>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4500"/>
              <a:buFont typeface="Arial"/>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32"/>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SzPts val="1800"/>
              <a:buNone/>
              <a:defRPr sz="1800" b="1">
                <a:solidFill>
                  <a:schemeClr val="dk2"/>
                </a:solidFill>
              </a:defRPr>
            </a:lvl1pPr>
            <a:lvl2pPr marL="914400" lvl="1" indent="-228600" algn="l">
              <a:lnSpc>
                <a:spcPct val="90000"/>
              </a:lnSpc>
              <a:spcBef>
                <a:spcPts val="375"/>
              </a:spcBef>
              <a:spcAft>
                <a:spcPts val="0"/>
              </a:spcAft>
              <a:buSzPts val="1500"/>
              <a:buNone/>
              <a:defRPr sz="1500">
                <a:solidFill>
                  <a:srgbClr val="757575"/>
                </a:solidFill>
              </a:defRPr>
            </a:lvl2pPr>
            <a:lvl3pPr marL="1371600" lvl="2" indent="-228600" algn="l">
              <a:lnSpc>
                <a:spcPct val="90000"/>
              </a:lnSpc>
              <a:spcBef>
                <a:spcPts val="375"/>
              </a:spcBef>
              <a:spcAft>
                <a:spcPts val="0"/>
              </a:spcAft>
              <a:buSzPts val="1350"/>
              <a:buNone/>
              <a:defRPr sz="1350">
                <a:solidFill>
                  <a:srgbClr val="757575"/>
                </a:solidFill>
              </a:defRPr>
            </a:lvl3pPr>
            <a:lvl4pPr marL="1828800" lvl="3" indent="-228600" algn="l">
              <a:lnSpc>
                <a:spcPct val="90000"/>
              </a:lnSpc>
              <a:spcBef>
                <a:spcPts val="375"/>
              </a:spcBef>
              <a:spcAft>
                <a:spcPts val="0"/>
              </a:spcAft>
              <a:buSzPts val="1200"/>
              <a:buNone/>
              <a:defRPr sz="1200">
                <a:solidFill>
                  <a:srgbClr val="757575"/>
                </a:solidFill>
              </a:defRPr>
            </a:lvl4pPr>
            <a:lvl5pPr marL="2286000" lvl="4" indent="-228600" algn="l">
              <a:lnSpc>
                <a:spcPct val="90000"/>
              </a:lnSpc>
              <a:spcBef>
                <a:spcPts val="375"/>
              </a:spcBef>
              <a:spcAft>
                <a:spcPts val="0"/>
              </a:spcAft>
              <a:buSzPts val="1200"/>
              <a:buNone/>
              <a:defRPr sz="1200">
                <a:solidFill>
                  <a:srgbClr val="757575"/>
                </a:solidFill>
              </a:defRPr>
            </a:lvl5pPr>
            <a:lvl6pPr marL="2743200" lvl="5" indent="-228600" algn="l">
              <a:lnSpc>
                <a:spcPct val="90000"/>
              </a:lnSpc>
              <a:spcBef>
                <a:spcPts val="375"/>
              </a:spcBef>
              <a:spcAft>
                <a:spcPts val="0"/>
              </a:spcAft>
              <a:buClr>
                <a:srgbClr val="757575"/>
              </a:buClr>
              <a:buSzPts val="1200"/>
              <a:buNone/>
              <a:defRPr sz="1200">
                <a:solidFill>
                  <a:srgbClr val="757575"/>
                </a:solidFill>
              </a:defRPr>
            </a:lvl6pPr>
            <a:lvl7pPr marL="3200400" lvl="6" indent="-228600" algn="l">
              <a:lnSpc>
                <a:spcPct val="90000"/>
              </a:lnSpc>
              <a:spcBef>
                <a:spcPts val="375"/>
              </a:spcBef>
              <a:spcAft>
                <a:spcPts val="0"/>
              </a:spcAft>
              <a:buClr>
                <a:srgbClr val="757575"/>
              </a:buClr>
              <a:buSzPts val="1200"/>
              <a:buNone/>
              <a:defRPr sz="1200">
                <a:solidFill>
                  <a:srgbClr val="757575"/>
                </a:solidFill>
              </a:defRPr>
            </a:lvl7pPr>
            <a:lvl8pPr marL="3657600" lvl="7" indent="-228600" algn="l">
              <a:lnSpc>
                <a:spcPct val="90000"/>
              </a:lnSpc>
              <a:spcBef>
                <a:spcPts val="375"/>
              </a:spcBef>
              <a:spcAft>
                <a:spcPts val="0"/>
              </a:spcAft>
              <a:buClr>
                <a:srgbClr val="757575"/>
              </a:buClr>
              <a:buSzPts val="1200"/>
              <a:buNone/>
              <a:defRPr sz="1200">
                <a:solidFill>
                  <a:srgbClr val="757575"/>
                </a:solidFill>
              </a:defRPr>
            </a:lvl8pPr>
            <a:lvl9pPr marL="4114800" lvl="8" indent="-228600" algn="l">
              <a:lnSpc>
                <a:spcPct val="90000"/>
              </a:lnSpc>
              <a:spcBef>
                <a:spcPts val="375"/>
              </a:spcBef>
              <a:spcAft>
                <a:spcPts val="0"/>
              </a:spcAft>
              <a:buClr>
                <a:srgbClr val="757575"/>
              </a:buClr>
              <a:buSzPts val="1200"/>
              <a:buNone/>
              <a:defRPr sz="1200">
                <a:solidFill>
                  <a:srgbClr val="757575"/>
                </a:solidFill>
              </a:defRPr>
            </a:lvl9pPr>
          </a:lstStyle>
          <a:p>
            <a:endParaRPr/>
          </a:p>
        </p:txBody>
      </p:sp>
      <p:sp>
        <p:nvSpPr>
          <p:cNvPr id="158" name="Google Shape;158;p32"/>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spTree>
      <p:nvGrpSpPr>
        <p:cNvPr id="1" name="Shape 15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7.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rot="10800000" flipH="1">
            <a:off x="0" y="4732799"/>
            <a:ext cx="9144000" cy="4107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p:cNvSpPr txBox="1">
            <a:spLocks noGrp="1"/>
          </p:cNvSpPr>
          <p:nvPr>
            <p:ph type="title"/>
          </p:nvPr>
        </p:nvSpPr>
        <p:spPr>
          <a:xfrm>
            <a:off x="312963" y="637878"/>
            <a:ext cx="8537100" cy="4074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 name="Google Shape;8;p1"/>
          <p:cNvSpPr txBox="1">
            <a:spLocks noGrp="1"/>
          </p:cNvSpPr>
          <p:nvPr>
            <p:ph type="body" idx="1"/>
          </p:nvPr>
        </p:nvSpPr>
        <p:spPr>
          <a:xfrm>
            <a:off x="312963" y="1275757"/>
            <a:ext cx="8537100" cy="3229800"/>
          </a:xfrm>
          <a:prstGeom prst="rect">
            <a:avLst/>
          </a:prstGeom>
          <a:noFill/>
          <a:ln>
            <a:noFill/>
          </a:ln>
        </p:spPr>
        <p:txBody>
          <a:bodyPr spcFirstLastPara="1" wrap="square" lIns="68575" tIns="34275" rIns="68575" bIns="34275" anchor="t" anchorCtr="0">
            <a:normAutofit/>
          </a:bodyPr>
          <a:lstStyle>
            <a:lvl1pPr marL="457200" marR="0" lvl="0" indent="-323850" algn="l">
              <a:lnSpc>
                <a:spcPct val="90000"/>
              </a:lnSpc>
              <a:spcBef>
                <a:spcPts val="800"/>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90000"/>
              </a:lnSpc>
              <a:spcBef>
                <a:spcPts val="400"/>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90000"/>
              </a:lnSpc>
              <a:spcBef>
                <a:spcPts val="400"/>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90000"/>
              </a:lnSpc>
              <a:spcBef>
                <a:spcPts val="400"/>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90000"/>
              </a:lnSpc>
              <a:spcBef>
                <a:spcPts val="400"/>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sldNum" idx="12"/>
          </p:nvPr>
        </p:nvSpPr>
        <p:spPr>
          <a:xfrm>
            <a:off x="6792684" y="4818459"/>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chemeClr val="dk2"/>
                </a:solidFill>
                <a:latin typeface="Arial"/>
                <a:ea typeface="Arial"/>
                <a:cs typeface="Arial"/>
                <a:sym typeface="Arial"/>
              </a:defRPr>
            </a:lvl1pPr>
            <a:lvl2pPr marL="0" marR="0" lvl="1" indent="0" algn="r">
              <a:spcBef>
                <a:spcPts val="0"/>
              </a:spcBef>
              <a:buNone/>
              <a:defRPr sz="900" b="0" i="0" u="none" strike="noStrike" cap="none">
                <a:solidFill>
                  <a:schemeClr val="dk2"/>
                </a:solidFill>
                <a:latin typeface="Arial"/>
                <a:ea typeface="Arial"/>
                <a:cs typeface="Arial"/>
                <a:sym typeface="Arial"/>
              </a:defRPr>
            </a:lvl2pPr>
            <a:lvl3pPr marL="0" marR="0" lvl="2" indent="0" algn="r">
              <a:spcBef>
                <a:spcPts val="0"/>
              </a:spcBef>
              <a:buNone/>
              <a:defRPr sz="900" b="0" i="0" u="none" strike="noStrike" cap="none">
                <a:solidFill>
                  <a:schemeClr val="dk2"/>
                </a:solidFill>
                <a:latin typeface="Arial"/>
                <a:ea typeface="Arial"/>
                <a:cs typeface="Arial"/>
                <a:sym typeface="Arial"/>
              </a:defRPr>
            </a:lvl3pPr>
            <a:lvl4pPr marL="0" marR="0" lvl="3" indent="0" algn="r">
              <a:spcBef>
                <a:spcPts val="0"/>
              </a:spcBef>
              <a:buNone/>
              <a:defRPr sz="900" b="0" i="0" u="none" strike="noStrike" cap="none">
                <a:solidFill>
                  <a:schemeClr val="dk2"/>
                </a:solidFill>
                <a:latin typeface="Arial"/>
                <a:ea typeface="Arial"/>
                <a:cs typeface="Arial"/>
                <a:sym typeface="Arial"/>
              </a:defRPr>
            </a:lvl4pPr>
            <a:lvl5pPr marL="0" marR="0" lvl="4" indent="0" algn="r">
              <a:spcBef>
                <a:spcPts val="0"/>
              </a:spcBef>
              <a:buNone/>
              <a:defRPr sz="900" b="0" i="0" u="none" strike="noStrike" cap="none">
                <a:solidFill>
                  <a:schemeClr val="dk2"/>
                </a:solidFill>
                <a:latin typeface="Arial"/>
                <a:ea typeface="Arial"/>
                <a:cs typeface="Arial"/>
                <a:sym typeface="Arial"/>
              </a:defRPr>
            </a:lvl5pPr>
            <a:lvl6pPr marL="0" marR="0" lvl="5" indent="0" algn="r">
              <a:spcBef>
                <a:spcPts val="0"/>
              </a:spcBef>
              <a:buNone/>
              <a:defRPr sz="900" b="0" i="0" u="none" strike="noStrike" cap="none">
                <a:solidFill>
                  <a:schemeClr val="dk2"/>
                </a:solidFill>
                <a:latin typeface="Arial"/>
                <a:ea typeface="Arial"/>
                <a:cs typeface="Arial"/>
                <a:sym typeface="Arial"/>
              </a:defRPr>
            </a:lvl6pPr>
            <a:lvl7pPr marL="0" marR="0" lvl="6" indent="0" algn="r">
              <a:spcBef>
                <a:spcPts val="0"/>
              </a:spcBef>
              <a:buNone/>
              <a:defRPr sz="900" b="0" i="0" u="none" strike="noStrike" cap="none">
                <a:solidFill>
                  <a:schemeClr val="dk2"/>
                </a:solidFill>
                <a:latin typeface="Arial"/>
                <a:ea typeface="Arial"/>
                <a:cs typeface="Arial"/>
                <a:sym typeface="Arial"/>
              </a:defRPr>
            </a:lvl7pPr>
            <a:lvl8pPr marL="0" marR="0" lvl="7" indent="0" algn="r">
              <a:spcBef>
                <a:spcPts val="0"/>
              </a:spcBef>
              <a:buNone/>
              <a:defRPr sz="900" b="0" i="0" u="none" strike="noStrike" cap="none">
                <a:solidFill>
                  <a:schemeClr val="dk2"/>
                </a:solidFill>
                <a:latin typeface="Arial"/>
                <a:ea typeface="Arial"/>
                <a:cs typeface="Arial"/>
                <a:sym typeface="Arial"/>
              </a:defRPr>
            </a:lvl8pPr>
            <a:lvl9pPr marL="0" marR="0" lvl="8" indent="0" algn="r">
              <a:spcBef>
                <a:spcPts val="0"/>
              </a:spcBef>
              <a:buNone/>
              <a:defRPr sz="9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 name="Google Shape;10;p1"/>
          <p:cNvSpPr txBox="1">
            <a:spLocks noGrp="1"/>
          </p:cNvSpPr>
          <p:nvPr>
            <p:ph type="ftr" idx="11"/>
          </p:nvPr>
        </p:nvSpPr>
        <p:spPr>
          <a:xfrm>
            <a:off x="3028950" y="481404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chemeClr val="accent2"/>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pic>
        <p:nvPicPr>
          <p:cNvPr id="11" name="Google Shape;11;p1"/>
          <p:cNvPicPr preferRelativeResize="0"/>
          <p:nvPr/>
        </p:nvPicPr>
        <p:blipFill rotWithShape="1">
          <a:blip r:embed="rId14">
            <a:alphaModFix/>
          </a:blip>
          <a:srcRect/>
          <a:stretch/>
        </p:blipFill>
        <p:spPr>
          <a:xfrm>
            <a:off x="0" y="0"/>
            <a:ext cx="9141715" cy="40947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
        <p:cNvGrpSpPr/>
        <p:nvPr/>
      </p:nvGrpSpPr>
      <p:grpSpPr>
        <a:xfrm>
          <a:off x="0" y="0"/>
          <a:ext cx="0" cy="0"/>
          <a:chOff x="0" y="0"/>
          <a:chExt cx="0" cy="0"/>
        </a:xfrm>
      </p:grpSpPr>
      <p:sp>
        <p:nvSpPr>
          <p:cNvPr id="75" name="Google Shape;75;p14"/>
          <p:cNvSpPr/>
          <p:nvPr/>
        </p:nvSpPr>
        <p:spPr>
          <a:xfrm rot="10800000" flipH="1">
            <a:off x="0" y="4733100"/>
            <a:ext cx="9144000" cy="4104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chemeClr val="lt1"/>
              </a:solidFill>
              <a:latin typeface="Arial"/>
              <a:ea typeface="Arial"/>
              <a:cs typeface="Arial"/>
              <a:sym typeface="Arial"/>
            </a:endParaRPr>
          </a:p>
        </p:txBody>
      </p:sp>
      <p:sp>
        <p:nvSpPr>
          <p:cNvPr id="76" name="Google Shape;76;p14"/>
          <p:cNvSpPr txBox="1">
            <a:spLocks noGrp="1"/>
          </p:cNvSpPr>
          <p:nvPr>
            <p:ph type="title"/>
          </p:nvPr>
        </p:nvSpPr>
        <p:spPr>
          <a:xfrm>
            <a:off x="312963" y="637878"/>
            <a:ext cx="8537100" cy="4074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accent1"/>
              </a:buClr>
              <a:buSzPts val="2100"/>
              <a:buFont typeface="Arial"/>
              <a:buNone/>
              <a:defRPr sz="2100" b="1" i="0" u="none" strike="noStrike" cap="none">
                <a:solidFill>
                  <a:schemeClr val="accent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7" name="Google Shape;77;p14"/>
          <p:cNvSpPr txBox="1">
            <a:spLocks noGrp="1"/>
          </p:cNvSpPr>
          <p:nvPr>
            <p:ph type="body" idx="1"/>
          </p:nvPr>
        </p:nvSpPr>
        <p:spPr>
          <a:xfrm>
            <a:off x="312963" y="1275757"/>
            <a:ext cx="8537100" cy="3229800"/>
          </a:xfrm>
          <a:prstGeom prst="rect">
            <a:avLst/>
          </a:prstGeom>
          <a:noFill/>
          <a:ln>
            <a:noFill/>
          </a:ln>
        </p:spPr>
        <p:txBody>
          <a:bodyPr spcFirstLastPara="1" wrap="square" lIns="91425" tIns="45700" rIns="91425" bIns="45700" anchor="t" anchorCtr="0">
            <a:normAutofit/>
          </a:bodyPr>
          <a:lstStyle>
            <a:lvl1pPr marL="457200" marR="0" lvl="0" indent="-323850" algn="l">
              <a:lnSpc>
                <a:spcPct val="90000"/>
              </a:lnSpc>
              <a:spcBef>
                <a:spcPts val="750"/>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1pPr>
            <a:lvl2pPr marL="914400" marR="0" lvl="1" indent="-323850" algn="l">
              <a:lnSpc>
                <a:spcPct val="90000"/>
              </a:lnSpc>
              <a:spcBef>
                <a:spcPts val="375"/>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2pPr>
            <a:lvl3pPr marL="1371600" marR="0" lvl="2" indent="-323850" algn="l">
              <a:lnSpc>
                <a:spcPct val="90000"/>
              </a:lnSpc>
              <a:spcBef>
                <a:spcPts val="375"/>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23850" algn="l">
              <a:lnSpc>
                <a:spcPct val="90000"/>
              </a:lnSpc>
              <a:spcBef>
                <a:spcPts val="375"/>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4pPr>
            <a:lvl5pPr marL="2286000" marR="0" lvl="4" indent="-323850" algn="l">
              <a:lnSpc>
                <a:spcPct val="90000"/>
              </a:lnSpc>
              <a:spcBef>
                <a:spcPts val="375"/>
              </a:spcBef>
              <a:spcAft>
                <a:spcPts val="0"/>
              </a:spcAft>
              <a:buClr>
                <a:schemeClr val="accent1"/>
              </a:buClr>
              <a:buSzPts val="1500"/>
              <a:buFont typeface="Arial"/>
              <a:buChar char="•"/>
              <a:defRPr sz="1500" b="0" i="0" u="none" strike="noStrike" cap="none">
                <a:solidFill>
                  <a:schemeClr val="dk1"/>
                </a:solidFill>
                <a:latin typeface="Arial"/>
                <a:ea typeface="Arial"/>
                <a:cs typeface="Arial"/>
                <a:sym typeface="Arial"/>
              </a:defRPr>
            </a:lvl5pPr>
            <a:lvl6pPr marL="2743200" marR="0" lvl="5"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78" name="Google Shape;78;p14"/>
          <p:cNvSpPr txBox="1">
            <a:spLocks noGrp="1"/>
          </p:cNvSpPr>
          <p:nvPr>
            <p:ph type="sldNum" idx="12"/>
          </p:nvPr>
        </p:nvSpPr>
        <p:spPr>
          <a:xfrm>
            <a:off x="3542171" y="4818459"/>
            <a:ext cx="2057400" cy="2739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
              <a:t>‹#›</a:t>
            </a:fld>
            <a:endParaRPr/>
          </a:p>
        </p:txBody>
      </p:sp>
      <p:pic>
        <p:nvPicPr>
          <p:cNvPr id="79" name="Google Shape;79;p14"/>
          <p:cNvPicPr preferRelativeResize="0"/>
          <p:nvPr/>
        </p:nvPicPr>
        <p:blipFill rotWithShape="1">
          <a:blip r:embed="rId21" cstate="print">
            <a:alphaModFix/>
            <a:extLst>
              <a:ext uri="{28A0092B-C50C-407E-A947-70E740481C1C}">
                <a14:useLocalDpi xmlns:a14="http://schemas.microsoft.com/office/drawing/2010/main"/>
              </a:ext>
            </a:extLst>
          </a:blip>
          <a:srcRect l="-2997"/>
          <a:stretch/>
        </p:blipFill>
        <p:spPr>
          <a:xfrm>
            <a:off x="0" y="0"/>
            <a:ext cx="9141715" cy="409472"/>
          </a:xfrm>
          <a:prstGeom prst="rect">
            <a:avLst/>
          </a:prstGeom>
          <a:solidFill>
            <a:srgbClr val="008444"/>
          </a:solidFill>
          <a:ln>
            <a:noFill/>
          </a:ln>
        </p:spPr>
      </p:pic>
      <p:pic>
        <p:nvPicPr>
          <p:cNvPr id="80" name="Google Shape;80;p14" descr="A picture containing text, sign&#10;&#10;AI-generated content may be incorrect."/>
          <p:cNvPicPr preferRelativeResize="0"/>
          <p:nvPr/>
        </p:nvPicPr>
        <p:blipFill rotWithShape="1">
          <a:blip r:embed="rId22" cstate="print">
            <a:alphaModFix/>
            <a:extLst>
              <a:ext uri="{28A0092B-C50C-407E-A947-70E740481C1C}">
                <a14:useLocalDpi xmlns:a14="http://schemas.microsoft.com/office/drawing/2010/main"/>
              </a:ext>
            </a:extLst>
          </a:blip>
          <a:srcRect/>
          <a:stretch/>
        </p:blipFill>
        <p:spPr>
          <a:xfrm>
            <a:off x="8415393" y="4811880"/>
            <a:ext cx="606679" cy="28531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video" Target="https://player.vimeo.com/video/1238980759?h=0b3e49ed10&amp;amp;app_id=122963" TargetMode="Externa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hyperlink" Target="https://www.usgs.gov/programs/earthquake-hazards/science/2023-50-state-long-term-national-seismic-hazard-model-0#overview"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5.xml"/><Relationship Id="rId1" Type="http://schemas.openxmlformats.org/officeDocument/2006/relationships/video" Target="https://www.youtube.com/embed/-5BgKKutxBs?feature=oembed" TargetMode="External"/><Relationship Id="rId5" Type="http://schemas.openxmlformats.org/officeDocument/2006/relationships/image" Target="../media/image31.jpeg"/><Relationship Id="rId4" Type="http://schemas.openxmlformats.org/officeDocument/2006/relationships/image" Target="../media/image30.gi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36.gif"/><Relationship Id="rId5" Type="http://schemas.openxmlformats.org/officeDocument/2006/relationships/image" Target="../media/image35.gif"/><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5.xml"/><Relationship Id="rId6" Type="http://schemas.openxmlformats.org/officeDocument/2006/relationships/image" Target="../media/image40.png"/><Relationship Id="rId5" Type="http://schemas.openxmlformats.org/officeDocument/2006/relationships/image" Target="../media/image39.gif"/><Relationship Id="rId4" Type="http://schemas.openxmlformats.org/officeDocument/2006/relationships/image" Target="../media/image38.png"/><Relationship Id="rId9"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25.xml"/><Relationship Id="rId6" Type="http://schemas.openxmlformats.org/officeDocument/2006/relationships/image" Target="../media/image46.jpg"/><Relationship Id="rId5" Type="http://schemas.openxmlformats.org/officeDocument/2006/relationships/hyperlink" Target="http://drive.google.com/file/d/19PweooFnt1jzdvmiu7O-x2E3dagFOnLW/view" TargetMode="External"/><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video" Target="https://www.youtube.com/embed/VQAZegr_vJY?start=68&amp;feature=oembed" TargetMode="External"/><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image" Target="../media/image49.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5.xml"/><Relationship Id="rId1" Type="http://schemas.openxmlformats.org/officeDocument/2006/relationships/slideLayout" Target="../slideLayouts/slideLayout3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6.xml"/><Relationship Id="rId1" Type="http://schemas.openxmlformats.org/officeDocument/2006/relationships/video" Target="https://www.youtube.com/embed/DX5VXGmdnAg?feature=oembed" TargetMode="External"/><Relationship Id="rId4" Type="http://schemas.openxmlformats.org/officeDocument/2006/relationships/image" Target="../media/image55.jpeg"/></Relationships>
</file>

<file path=ppt/slides/_rels/slide2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20.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5.xml"/><Relationship Id="rId1" Type="http://schemas.openxmlformats.org/officeDocument/2006/relationships/video" Target="https://www.youtube.com/embed/NJZqREPc9k0?feature=oembed" TargetMode="External"/><Relationship Id="rId5" Type="http://schemas.openxmlformats.org/officeDocument/2006/relationships/image" Target="../media/image65.jpeg"/><Relationship Id="rId4" Type="http://schemas.openxmlformats.org/officeDocument/2006/relationships/image" Target="../media/image30.gif"/></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7.xml"/><Relationship Id="rId1" Type="http://schemas.openxmlformats.org/officeDocument/2006/relationships/video" Target="https://player.vimeo.com/video/1194491580?app_id=122963" TargetMode="External"/><Relationship Id="rId4" Type="http://schemas.openxmlformats.org/officeDocument/2006/relationships/image" Target="../media/image68.jpe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31.xml"/><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37.xml"/><Relationship Id="rId1" Type="http://schemas.openxmlformats.org/officeDocument/2006/relationships/slideLayout" Target="../slideLayouts/slideLayout31.xml"/><Relationship Id="rId4" Type="http://schemas.openxmlformats.org/officeDocument/2006/relationships/image" Target="../media/image70.gif"/></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9.xml"/><Relationship Id="rId1" Type="http://schemas.openxmlformats.org/officeDocument/2006/relationships/slideLayout" Target="../slideLayouts/slideLayout31.xml"/><Relationship Id="rId4" Type="http://schemas.openxmlformats.org/officeDocument/2006/relationships/image" Target="../media/image70.gif"/></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0.xm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1.xml"/><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2.xml"/><Relationship Id="rId1" Type="http://schemas.openxmlformats.org/officeDocument/2006/relationships/slideLayout" Target="../slideLayouts/slideLayout31.xml"/><Relationship Id="rId5" Type="http://schemas.openxmlformats.org/officeDocument/2006/relationships/image" Target="../media/image75.png"/><Relationship Id="rId4" Type="http://schemas.openxmlformats.org/officeDocument/2006/relationships/image" Target="../media/image74.png"/></Relationships>
</file>

<file path=ppt/slides/_rels/slide4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3.xml"/><Relationship Id="rId1" Type="http://schemas.openxmlformats.org/officeDocument/2006/relationships/slideLayout" Target="../slideLayouts/slideLayout31.xml"/><Relationship Id="rId5" Type="http://schemas.openxmlformats.org/officeDocument/2006/relationships/image" Target="../media/image78.png"/><Relationship Id="rId4" Type="http://schemas.openxmlformats.org/officeDocument/2006/relationships/image" Target="../media/image77.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8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5.xml"/><Relationship Id="rId1" Type="http://schemas.openxmlformats.org/officeDocument/2006/relationships/slideLayout" Target="../slideLayouts/slideLayout3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82.pn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7.xml"/><Relationship Id="rId1" Type="http://schemas.openxmlformats.org/officeDocument/2006/relationships/slideLayout" Target="../slideLayouts/slideLayout31.xml"/><Relationship Id="rId5" Type="http://schemas.openxmlformats.org/officeDocument/2006/relationships/image" Target="../media/image85.png"/><Relationship Id="rId4" Type="http://schemas.openxmlformats.org/officeDocument/2006/relationships/image" Target="../media/image84.png"/></Relationships>
</file>

<file path=ppt/slides/_rels/slide48.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48.xml"/><Relationship Id="rId1" Type="http://schemas.openxmlformats.org/officeDocument/2006/relationships/slideLayout" Target="../slideLayouts/slideLayout3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 Id="rId9" Type="http://schemas.openxmlformats.org/officeDocument/2006/relationships/image" Target="../media/image92.png"/></Relationships>
</file>

<file path=ppt/slides/_rels/slide49.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1.png"/><Relationship Id="rId3" Type="http://schemas.openxmlformats.org/officeDocument/2006/relationships/image" Target="../media/image93.png"/><Relationship Id="rId7" Type="http://schemas.openxmlformats.org/officeDocument/2006/relationships/image" Target="../media/image97.png"/><Relationship Id="rId12" Type="http://schemas.openxmlformats.org/officeDocument/2006/relationships/image" Target="../media/image100.png"/><Relationship Id="rId2" Type="http://schemas.openxmlformats.org/officeDocument/2006/relationships/notesSlide" Target="../notesSlides/notesSlide49.xml"/><Relationship Id="rId1" Type="http://schemas.openxmlformats.org/officeDocument/2006/relationships/slideLayout" Target="../slideLayouts/slideLayout31.xml"/><Relationship Id="rId6" Type="http://schemas.openxmlformats.org/officeDocument/2006/relationships/image" Target="../media/image96.png"/><Relationship Id="rId11" Type="http://schemas.openxmlformats.org/officeDocument/2006/relationships/image" Target="../media/image99.png"/><Relationship Id="rId5" Type="http://schemas.openxmlformats.org/officeDocument/2006/relationships/image" Target="../media/image95.png"/><Relationship Id="rId10" Type="http://schemas.openxmlformats.org/officeDocument/2006/relationships/image" Target="../media/image75.png"/><Relationship Id="rId4" Type="http://schemas.openxmlformats.org/officeDocument/2006/relationships/image" Target="../media/image94.png"/><Relationship Id="rId9" Type="http://schemas.openxmlformats.org/officeDocument/2006/relationships/image" Target="../media/image74.png"/><Relationship Id="rId14" Type="http://schemas.openxmlformats.org/officeDocument/2006/relationships/image" Target="../media/image102.png"/></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0.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5.xml"/><Relationship Id="rId1" Type="http://schemas.openxmlformats.org/officeDocument/2006/relationships/slideLayout" Target="../slideLayouts/slideLayout21.xml"/><Relationship Id="rId5" Type="http://schemas.openxmlformats.org/officeDocument/2006/relationships/image" Target="../media/image107.png"/><Relationship Id="rId4" Type="http://schemas.openxmlformats.org/officeDocument/2006/relationships/image" Target="../media/image106.png"/></Relationships>
</file>

<file path=ppt/slides/_rels/slide56.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notesSlide" Target="../notesSlides/notesSlide56.xml"/><Relationship Id="rId1" Type="http://schemas.openxmlformats.org/officeDocument/2006/relationships/slideLayout" Target="../slideLayouts/slideLayout21.xml"/><Relationship Id="rId6" Type="http://schemas.openxmlformats.org/officeDocument/2006/relationships/image" Target="../media/image111.png"/><Relationship Id="rId5" Type="http://schemas.openxmlformats.org/officeDocument/2006/relationships/image" Target="../media/image110.png"/><Relationship Id="rId10" Type="http://schemas.openxmlformats.org/officeDocument/2006/relationships/image" Target="../media/image115.png"/><Relationship Id="rId4" Type="http://schemas.openxmlformats.org/officeDocument/2006/relationships/image" Target="../media/image109.png"/><Relationship Id="rId9" Type="http://schemas.openxmlformats.org/officeDocument/2006/relationships/image" Target="../media/image114.png"/></Relationships>
</file>

<file path=ppt/slides/_rels/slide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4"/>
          <p:cNvSpPr txBox="1">
            <a:spLocks noGrp="1"/>
          </p:cNvSpPr>
          <p:nvPr>
            <p:ph type="subTitle" idx="1"/>
          </p:nvPr>
        </p:nvSpPr>
        <p:spPr>
          <a:xfrm>
            <a:off x="497700" y="4084375"/>
            <a:ext cx="4187700" cy="798900"/>
          </a:xfrm>
          <a:prstGeom prst="rect">
            <a:avLst/>
          </a:prstGeom>
          <a:noFill/>
          <a:ln>
            <a:noFill/>
          </a:ln>
        </p:spPr>
        <p:txBody>
          <a:bodyPr spcFirstLastPara="1" wrap="square" lIns="0" tIns="45700" rIns="91425" bIns="45700" anchor="t" anchorCtr="0">
            <a:noAutofit/>
          </a:bodyPr>
          <a:lstStyle/>
          <a:p>
            <a:pPr marL="7938" lvl="0" indent="-7938" algn="l" rtl="0">
              <a:lnSpc>
                <a:spcPct val="100000"/>
              </a:lnSpc>
              <a:spcBef>
                <a:spcPts val="0"/>
              </a:spcBef>
              <a:spcAft>
                <a:spcPts val="0"/>
              </a:spcAft>
              <a:buSzPts val="2571"/>
              <a:buNone/>
            </a:pPr>
            <a:r>
              <a:rPr lang="en" sz="1700"/>
              <a:t>Katrina Arras, </a:t>
            </a:r>
            <a:r>
              <a:rPr lang="en" sz="1700" b="0"/>
              <a:t>ShakeAlert Ready Coordinator for K-12 School Communities</a:t>
            </a:r>
            <a:endParaRPr sz="1700" b="0"/>
          </a:p>
        </p:txBody>
      </p:sp>
      <p:sp>
        <p:nvSpPr>
          <p:cNvPr id="165" name="Google Shape;165;p34"/>
          <p:cNvSpPr txBox="1">
            <a:spLocks noGrp="1"/>
          </p:cNvSpPr>
          <p:nvPr>
            <p:ph type="ctrTitle"/>
          </p:nvPr>
        </p:nvSpPr>
        <p:spPr>
          <a:xfrm>
            <a:off x="497700" y="2713675"/>
            <a:ext cx="5910900" cy="1370700"/>
          </a:xfrm>
          <a:prstGeom prst="rect">
            <a:avLst/>
          </a:prstGeom>
          <a:noFill/>
          <a:ln>
            <a:noFill/>
          </a:ln>
        </p:spPr>
        <p:txBody>
          <a:bodyPr spcFirstLastPara="1" wrap="square" lIns="0" tIns="45700" rIns="91425" bIns="45700" anchor="b" anchorCtr="0">
            <a:normAutofit/>
          </a:bodyPr>
          <a:lstStyle/>
          <a:p>
            <a:pPr marL="0" lvl="0" indent="0" algn="l" rtl="0">
              <a:lnSpc>
                <a:spcPct val="90000"/>
              </a:lnSpc>
              <a:spcBef>
                <a:spcPts val="0"/>
              </a:spcBef>
              <a:spcAft>
                <a:spcPts val="0"/>
              </a:spcAft>
              <a:buClr>
                <a:schemeClr val="accent1"/>
              </a:buClr>
              <a:buSzPts val="3000"/>
              <a:buFont typeface="Arial"/>
              <a:buNone/>
            </a:pPr>
            <a:r>
              <a:rPr lang="en"/>
              <a:t>Waves Move You: Middle School Seismology with ShakeAlert</a:t>
            </a:r>
            <a:endParaRPr/>
          </a:p>
        </p:txBody>
      </p:sp>
      <p:pic>
        <p:nvPicPr>
          <p:cNvPr id="166" name="Google Shape;166;p34" title="bt-app-store-black.png"/>
          <p:cNvPicPr preferRelativeResize="0"/>
          <p:nvPr/>
        </p:nvPicPr>
        <p:blipFill>
          <a:blip r:embed="rId3">
            <a:alphaModFix/>
          </a:blip>
          <a:stretch>
            <a:fillRect/>
          </a:stretch>
        </p:blipFill>
        <p:spPr>
          <a:xfrm>
            <a:off x="2891650" y="127482"/>
            <a:ext cx="1222200" cy="407400"/>
          </a:xfrm>
          <a:prstGeom prst="rect">
            <a:avLst/>
          </a:prstGeom>
          <a:noFill/>
          <a:ln>
            <a:noFill/>
          </a:ln>
        </p:spPr>
      </p:pic>
      <p:pic>
        <p:nvPicPr>
          <p:cNvPr id="167" name="Google Shape;167;p34" title="google-play-badge.png"/>
          <p:cNvPicPr preferRelativeResize="0"/>
          <p:nvPr/>
        </p:nvPicPr>
        <p:blipFill>
          <a:blip r:embed="rId4">
            <a:alphaModFix/>
          </a:blip>
          <a:stretch>
            <a:fillRect/>
          </a:stretch>
        </p:blipFill>
        <p:spPr>
          <a:xfrm>
            <a:off x="2891640" y="656826"/>
            <a:ext cx="1222200" cy="370069"/>
          </a:xfrm>
          <a:prstGeom prst="rect">
            <a:avLst/>
          </a:prstGeom>
          <a:noFill/>
          <a:ln>
            <a:noFill/>
          </a:ln>
        </p:spPr>
      </p:pic>
      <p:pic>
        <p:nvPicPr>
          <p:cNvPr id="168" name="Google Shape;168;p34" title="MyShake_Logo2022.png"/>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1455901" y="354048"/>
            <a:ext cx="1222199" cy="446272"/>
          </a:xfrm>
          <a:prstGeom prst="rect">
            <a:avLst/>
          </a:prstGeom>
          <a:noFill/>
          <a:ln w="28575" cap="flat" cmpd="sng">
            <a:solidFill>
              <a:schemeClr val="lt1"/>
            </a:solidFill>
            <a:prstDash val="solid"/>
            <a:round/>
            <a:headEnd type="none" w="sm" len="sm"/>
            <a:tailEnd type="none" w="sm" len="sm"/>
          </a:ln>
        </p:spPr>
      </p:pic>
      <p:sp>
        <p:nvSpPr>
          <p:cNvPr id="169" name="Google Shape;169;p34"/>
          <p:cNvSpPr txBox="1">
            <a:spLocks noGrp="1"/>
          </p:cNvSpPr>
          <p:nvPr>
            <p:ph type="subTitle" idx="1"/>
          </p:nvPr>
        </p:nvSpPr>
        <p:spPr>
          <a:xfrm>
            <a:off x="158774" y="177738"/>
            <a:ext cx="1436700" cy="798900"/>
          </a:xfrm>
          <a:prstGeom prst="rect">
            <a:avLst/>
          </a:prstGeom>
          <a:noFill/>
          <a:ln>
            <a:noFill/>
          </a:ln>
        </p:spPr>
        <p:txBody>
          <a:bodyPr spcFirstLastPara="1" wrap="square" lIns="0" tIns="45700" rIns="91425" bIns="45700" anchor="t" anchorCtr="0">
            <a:noAutofit/>
          </a:bodyPr>
          <a:lstStyle/>
          <a:p>
            <a:pPr marL="7938" lvl="0" indent="-7938" algn="l" rtl="0">
              <a:lnSpc>
                <a:spcPct val="100000"/>
              </a:lnSpc>
              <a:spcBef>
                <a:spcPts val="0"/>
              </a:spcBef>
              <a:spcAft>
                <a:spcPts val="0"/>
              </a:spcAft>
              <a:buSzPts val="2571"/>
              <a:buNone/>
            </a:pPr>
            <a:r>
              <a:rPr lang="en" sz="1700">
                <a:solidFill>
                  <a:schemeClr val="lt1"/>
                </a:solidFill>
              </a:rPr>
              <a:t>Download</a:t>
            </a:r>
            <a:endParaRPr sz="1700">
              <a:solidFill>
                <a:schemeClr val="lt1"/>
              </a:solidFill>
            </a:endParaRPr>
          </a:p>
          <a:p>
            <a:pPr marL="7938" lvl="0" indent="-7938" algn="l" rtl="0">
              <a:lnSpc>
                <a:spcPct val="100000"/>
              </a:lnSpc>
              <a:spcBef>
                <a:spcPts val="0"/>
              </a:spcBef>
              <a:spcAft>
                <a:spcPts val="0"/>
              </a:spcAft>
              <a:buSzPts val="2571"/>
              <a:buNone/>
            </a:pPr>
            <a:r>
              <a:rPr lang="en" sz="1700">
                <a:solidFill>
                  <a:schemeClr val="lt1"/>
                </a:solidFill>
              </a:rPr>
              <a:t>the app</a:t>
            </a:r>
            <a:endParaRPr sz="1700">
              <a:solidFill>
                <a:schemeClr val="lt1"/>
              </a:solidFill>
            </a:endParaRPr>
          </a:p>
          <a:p>
            <a:pPr marL="7938" lvl="0" indent="-7938" algn="l" rtl="0">
              <a:lnSpc>
                <a:spcPct val="100000"/>
              </a:lnSpc>
              <a:spcBef>
                <a:spcPts val="0"/>
              </a:spcBef>
              <a:spcAft>
                <a:spcPts val="0"/>
              </a:spcAft>
              <a:buSzPts val="2571"/>
              <a:buNone/>
            </a:pPr>
            <a:r>
              <a:rPr lang="en" sz="1700">
                <a:solidFill>
                  <a:schemeClr val="lt1"/>
                </a:solidFill>
              </a:rPr>
              <a:t>now!</a:t>
            </a:r>
            <a:endParaRPr sz="1700">
              <a:solidFill>
                <a:schemeClr val="lt1"/>
              </a:solidFill>
            </a:endParaRPr>
          </a:p>
        </p:txBody>
      </p:sp>
      <p:pic>
        <p:nvPicPr>
          <p:cNvPr id="170" name="Google Shape;170;p34" title="ShakeAlert.org_ShakeAlert-Schools (2).png"/>
          <p:cNvPicPr preferRelativeResize="0"/>
          <p:nvPr/>
        </p:nvPicPr>
        <p:blipFill>
          <a:blip r:embed="rId6" cstate="print">
            <a:alphaModFix/>
            <a:extLst>
              <a:ext uri="{28A0092B-C50C-407E-A947-70E740481C1C}">
                <a14:useLocalDpi xmlns:a14="http://schemas.microsoft.com/office/drawing/2010/main"/>
              </a:ext>
            </a:extLst>
          </a:blip>
          <a:stretch>
            <a:fillRect/>
          </a:stretch>
        </p:blipFill>
        <p:spPr>
          <a:xfrm>
            <a:off x="7519175" y="1780550"/>
            <a:ext cx="1436701" cy="1880120"/>
          </a:xfrm>
          <a:prstGeom prst="rect">
            <a:avLst/>
          </a:prstGeom>
          <a:noFill/>
          <a:ln>
            <a:noFill/>
          </a:ln>
        </p:spPr>
      </p:pic>
      <p:pic>
        <p:nvPicPr>
          <p:cNvPr id="172" name="Google Shape;172;p34"/>
          <p:cNvPicPr preferRelativeResize="0"/>
          <p:nvPr/>
        </p:nvPicPr>
        <p:blipFill>
          <a:blip r:embed="rId7">
            <a:alphaModFix/>
          </a:blip>
          <a:stretch>
            <a:fillRect/>
          </a:stretch>
        </p:blipFill>
        <p:spPr>
          <a:xfrm>
            <a:off x="7707302" y="-1"/>
            <a:ext cx="1436700" cy="10545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8" name="Google Shape;178;p35"/>
          <p:cNvSpPr txBox="1">
            <a:spLocks noGrp="1"/>
          </p:cNvSpPr>
          <p:nvPr>
            <p:ph type="title"/>
          </p:nvPr>
        </p:nvSpPr>
        <p:spPr>
          <a:xfrm>
            <a:off x="280093" y="1691900"/>
            <a:ext cx="6127200" cy="2139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SzPts val="990"/>
              <a:buNone/>
            </a:pPr>
            <a:r>
              <a:rPr lang="en" sz="3250" dirty="0">
                <a:solidFill>
                  <a:schemeClr val="dk2"/>
                </a:solidFill>
              </a:rPr>
              <a:t>If you felt earthquake </a:t>
            </a:r>
            <a:br>
              <a:rPr lang="en" sz="3250" dirty="0">
                <a:solidFill>
                  <a:schemeClr val="dk2"/>
                </a:solidFill>
              </a:rPr>
            </a:br>
            <a:r>
              <a:rPr lang="en" sz="3250" dirty="0">
                <a:solidFill>
                  <a:schemeClr val="dk2"/>
                </a:solidFill>
              </a:rPr>
              <a:t>shaking or got an alert </a:t>
            </a:r>
            <a:br>
              <a:rPr lang="en" sz="3250" dirty="0">
                <a:solidFill>
                  <a:schemeClr val="dk2"/>
                </a:solidFill>
              </a:rPr>
            </a:br>
            <a:r>
              <a:rPr lang="en" sz="3250" dirty="0">
                <a:solidFill>
                  <a:schemeClr val="dk2"/>
                </a:solidFill>
              </a:rPr>
              <a:t>right now …</a:t>
            </a:r>
            <a:endParaRPr sz="3250" dirty="0">
              <a:solidFill>
                <a:schemeClr val="dk2"/>
              </a:solidFill>
            </a:endParaRPr>
          </a:p>
          <a:p>
            <a:pPr marL="0" lvl="0" indent="0" algn="l" rtl="0">
              <a:spcBef>
                <a:spcPts val="0"/>
              </a:spcBef>
              <a:spcAft>
                <a:spcPts val="0"/>
              </a:spcAft>
              <a:buSzPts val="990"/>
              <a:buNone/>
            </a:pPr>
            <a:endParaRPr sz="3250" dirty="0">
              <a:solidFill>
                <a:schemeClr val="dk2"/>
              </a:solidFill>
            </a:endParaRPr>
          </a:p>
          <a:p>
            <a:pPr marL="0" lvl="0" indent="0" algn="l" rtl="0">
              <a:spcBef>
                <a:spcPts val="0"/>
              </a:spcBef>
              <a:spcAft>
                <a:spcPts val="0"/>
              </a:spcAft>
              <a:buSzPts val="990"/>
              <a:buNone/>
            </a:pPr>
            <a:r>
              <a:rPr lang="en" sz="3250" dirty="0">
                <a:solidFill>
                  <a:schemeClr val="dk2"/>
                </a:solidFill>
              </a:rPr>
              <a:t>Would you know what </a:t>
            </a:r>
            <a:br>
              <a:rPr lang="en" sz="3250" dirty="0">
                <a:solidFill>
                  <a:schemeClr val="dk2"/>
                </a:solidFill>
              </a:rPr>
            </a:br>
            <a:r>
              <a:rPr lang="en" sz="3250" dirty="0">
                <a:solidFill>
                  <a:schemeClr val="dk2"/>
                </a:solidFill>
              </a:rPr>
              <a:t>to do to be safe?</a:t>
            </a:r>
            <a:endParaRPr sz="3250" dirty="0">
              <a:solidFill>
                <a:schemeClr val="dk2"/>
              </a:solidFill>
            </a:endParaRPr>
          </a:p>
        </p:txBody>
      </p:sp>
      <p:sp>
        <p:nvSpPr>
          <p:cNvPr id="179" name="Google Shape;179;p35"/>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36" title="ShakeAlert_EEW on Your Phone_Social_08.2025.png"/>
          <p:cNvPicPr preferRelativeResize="0"/>
          <p:nvPr/>
        </p:nvPicPr>
        <p:blipFill>
          <a:blip r:embed="rId3">
            <a:alphaModFix/>
          </a:blip>
          <a:stretch>
            <a:fillRect/>
          </a:stretch>
        </p:blipFill>
        <p:spPr>
          <a:xfrm>
            <a:off x="0" y="0"/>
            <a:ext cx="9151939"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7"/>
          <p:cNvSpPr txBox="1">
            <a:spLocks noGrp="1"/>
          </p:cNvSpPr>
          <p:nvPr>
            <p:ph type="title"/>
          </p:nvPr>
        </p:nvSpPr>
        <p:spPr>
          <a:xfrm>
            <a:off x="312963" y="637878"/>
            <a:ext cx="8537100" cy="40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sz="3700"/>
              <a:t>Agenda</a:t>
            </a:r>
            <a:endParaRPr sz="3700"/>
          </a:p>
        </p:txBody>
      </p:sp>
      <p:sp>
        <p:nvSpPr>
          <p:cNvPr id="190" name="Google Shape;190;p37"/>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4</a:t>
            </a:fld>
            <a:endParaRPr sz="900" b="0" i="0" u="none" strike="noStrike" cap="none">
              <a:solidFill>
                <a:schemeClr val="dk1"/>
              </a:solidFill>
              <a:latin typeface="Arial"/>
              <a:ea typeface="Arial"/>
              <a:cs typeface="Arial"/>
              <a:sym typeface="Arial"/>
            </a:endParaRPr>
          </a:p>
        </p:txBody>
      </p:sp>
      <p:sp>
        <p:nvSpPr>
          <p:cNvPr id="191" name="Google Shape;191;p37"/>
          <p:cNvSpPr txBox="1">
            <a:spLocks noGrp="1"/>
          </p:cNvSpPr>
          <p:nvPr>
            <p:ph type="body" idx="1"/>
          </p:nvPr>
        </p:nvSpPr>
        <p:spPr>
          <a:xfrm>
            <a:off x="312975" y="1226900"/>
            <a:ext cx="4747500" cy="2111700"/>
          </a:xfrm>
          <a:prstGeom prst="rect">
            <a:avLst/>
          </a:prstGeom>
          <a:noFill/>
          <a:ln>
            <a:noFill/>
          </a:ln>
        </p:spPr>
        <p:txBody>
          <a:bodyPr spcFirstLastPara="1" wrap="square" lIns="68575" tIns="34275" rIns="68575" bIns="34275" anchor="t" anchorCtr="0">
            <a:noAutofit/>
          </a:bodyPr>
          <a:lstStyle/>
          <a:p>
            <a:pPr marL="457200" lvl="0" indent="-336550" algn="l" rtl="0">
              <a:lnSpc>
                <a:spcPct val="115000"/>
              </a:lnSpc>
              <a:spcBef>
                <a:spcPts val="0"/>
              </a:spcBef>
              <a:spcAft>
                <a:spcPts val="0"/>
              </a:spcAft>
              <a:buClr>
                <a:srgbClr val="0E101A"/>
              </a:buClr>
              <a:buSzPts val="1700"/>
              <a:buAutoNum type="arabicPeriod"/>
            </a:pPr>
            <a:r>
              <a:rPr lang="en" sz="1800">
                <a:solidFill>
                  <a:srgbClr val="0E101A"/>
                </a:solidFill>
              </a:rPr>
              <a:t>Kathmandu earthquake _____________</a:t>
            </a:r>
            <a:endParaRPr sz="1800">
              <a:solidFill>
                <a:srgbClr val="0E101A"/>
              </a:solidFill>
            </a:endParaRPr>
          </a:p>
          <a:p>
            <a:pPr marL="457200" lvl="0" indent="0" algn="l" rtl="0">
              <a:lnSpc>
                <a:spcPct val="115000"/>
              </a:lnSpc>
              <a:spcBef>
                <a:spcPts val="0"/>
              </a:spcBef>
              <a:spcAft>
                <a:spcPts val="0"/>
              </a:spcAft>
              <a:buNone/>
            </a:pPr>
            <a:endParaRPr sz="1800">
              <a:solidFill>
                <a:srgbClr val="0E101A"/>
              </a:solidFill>
            </a:endParaRPr>
          </a:p>
          <a:p>
            <a:pPr marL="457200" lvl="0" indent="-336550" algn="l" rtl="0">
              <a:lnSpc>
                <a:spcPct val="115000"/>
              </a:lnSpc>
              <a:spcBef>
                <a:spcPts val="0"/>
              </a:spcBef>
              <a:spcAft>
                <a:spcPts val="0"/>
              </a:spcAft>
              <a:buClr>
                <a:srgbClr val="0E101A"/>
              </a:buClr>
              <a:buSzPts val="1700"/>
              <a:buAutoNum type="arabicPeriod"/>
            </a:pPr>
            <a:r>
              <a:rPr lang="en" sz="1800">
                <a:solidFill>
                  <a:srgbClr val="0E101A"/>
                </a:solidFill>
              </a:rPr>
              <a:t>Modeling earthquake waves _________</a:t>
            </a:r>
            <a:endParaRPr sz="1800">
              <a:solidFill>
                <a:srgbClr val="0E101A"/>
              </a:solidFill>
            </a:endParaRPr>
          </a:p>
          <a:p>
            <a:pPr marL="457200" lvl="0" indent="0" algn="l" rtl="0">
              <a:lnSpc>
                <a:spcPct val="115000"/>
              </a:lnSpc>
              <a:spcBef>
                <a:spcPts val="0"/>
              </a:spcBef>
              <a:spcAft>
                <a:spcPts val="0"/>
              </a:spcAft>
              <a:buNone/>
            </a:pPr>
            <a:endParaRPr sz="1800">
              <a:solidFill>
                <a:srgbClr val="0E101A"/>
              </a:solidFill>
            </a:endParaRPr>
          </a:p>
          <a:p>
            <a:pPr marL="457200" lvl="0" indent="-336550" algn="l" rtl="0">
              <a:lnSpc>
                <a:spcPct val="115000"/>
              </a:lnSpc>
              <a:spcBef>
                <a:spcPts val="0"/>
              </a:spcBef>
              <a:spcAft>
                <a:spcPts val="0"/>
              </a:spcAft>
              <a:buClr>
                <a:srgbClr val="0E101A"/>
              </a:buClr>
              <a:buSzPts val="1700"/>
              <a:buAutoNum type="arabicPeriod"/>
            </a:pPr>
            <a:r>
              <a:rPr lang="en" sz="1800">
                <a:solidFill>
                  <a:srgbClr val="0E101A"/>
                </a:solidFill>
              </a:rPr>
              <a:t>Analyzing seismograms _____________</a:t>
            </a:r>
            <a:endParaRPr sz="1800">
              <a:solidFill>
                <a:srgbClr val="0E101A"/>
              </a:solidFill>
            </a:endParaRPr>
          </a:p>
          <a:p>
            <a:pPr marL="457200" lvl="0" indent="0" algn="l" rtl="0">
              <a:lnSpc>
                <a:spcPct val="115000"/>
              </a:lnSpc>
              <a:spcBef>
                <a:spcPts val="0"/>
              </a:spcBef>
              <a:spcAft>
                <a:spcPts val="0"/>
              </a:spcAft>
              <a:buNone/>
            </a:pPr>
            <a:endParaRPr sz="1800">
              <a:solidFill>
                <a:srgbClr val="0E101A"/>
              </a:solidFill>
            </a:endParaRPr>
          </a:p>
          <a:p>
            <a:pPr marL="457200" lvl="0" indent="-336550" algn="l" rtl="0">
              <a:lnSpc>
                <a:spcPct val="115000"/>
              </a:lnSpc>
              <a:spcBef>
                <a:spcPts val="0"/>
              </a:spcBef>
              <a:spcAft>
                <a:spcPts val="0"/>
              </a:spcAft>
              <a:buClr>
                <a:srgbClr val="0E101A"/>
              </a:buClr>
              <a:buSzPts val="1700"/>
              <a:buAutoNum type="arabicPeriod"/>
            </a:pPr>
            <a:r>
              <a:rPr lang="en" sz="1800">
                <a:solidFill>
                  <a:srgbClr val="0E101A"/>
                </a:solidFill>
              </a:rPr>
              <a:t>Modeling ShakeAlert Earthquake Early Warning _________________________</a:t>
            </a:r>
            <a:endParaRPr sz="1800">
              <a:solidFill>
                <a:srgbClr val="0E101A"/>
              </a:solidFill>
            </a:endParaRPr>
          </a:p>
          <a:p>
            <a:pPr marL="457200" lvl="0" indent="0" algn="l" rtl="0">
              <a:lnSpc>
                <a:spcPct val="115000"/>
              </a:lnSpc>
              <a:spcBef>
                <a:spcPts val="0"/>
              </a:spcBef>
              <a:spcAft>
                <a:spcPts val="0"/>
              </a:spcAft>
              <a:buNone/>
            </a:pPr>
            <a:endParaRPr sz="1800">
              <a:solidFill>
                <a:srgbClr val="0E101A"/>
              </a:solidFill>
            </a:endParaRPr>
          </a:p>
          <a:p>
            <a:pPr marL="457200" lvl="0" indent="-336550" algn="l" rtl="0">
              <a:lnSpc>
                <a:spcPct val="115000"/>
              </a:lnSpc>
              <a:spcBef>
                <a:spcPts val="0"/>
              </a:spcBef>
              <a:spcAft>
                <a:spcPts val="0"/>
              </a:spcAft>
              <a:buClr>
                <a:srgbClr val="0E101A"/>
              </a:buClr>
              <a:buSzPts val="1700"/>
              <a:buAutoNum type="arabicPeriod"/>
            </a:pPr>
            <a:r>
              <a:rPr lang="en" sz="1800">
                <a:solidFill>
                  <a:srgbClr val="0E101A"/>
                </a:solidFill>
              </a:rPr>
              <a:t>Planning for earthquake education ____</a:t>
            </a:r>
            <a:endParaRPr sz="1800">
              <a:solidFill>
                <a:srgbClr val="0E101A"/>
              </a:solidFill>
            </a:endParaRPr>
          </a:p>
        </p:txBody>
      </p:sp>
      <p:sp>
        <p:nvSpPr>
          <p:cNvPr id="192" name="Google Shape;192;p37"/>
          <p:cNvSpPr txBox="1"/>
          <p:nvPr/>
        </p:nvSpPr>
        <p:spPr>
          <a:xfrm>
            <a:off x="4971100" y="1226900"/>
            <a:ext cx="3968400" cy="325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chemeClr val="dk1"/>
                </a:solidFill>
              </a:rPr>
              <a:t>Engage (Phenomenon)</a:t>
            </a:r>
            <a:endParaRPr sz="1800" b="1">
              <a:solidFill>
                <a:schemeClr val="dk1"/>
              </a:solidFill>
            </a:endParaRPr>
          </a:p>
          <a:p>
            <a:pPr marL="0" lvl="0" indent="0" algn="l" rtl="0">
              <a:lnSpc>
                <a:spcPct val="115000"/>
              </a:lnSpc>
              <a:spcBef>
                <a:spcPts val="0"/>
              </a:spcBef>
              <a:spcAft>
                <a:spcPts val="0"/>
              </a:spcAft>
              <a:buNone/>
            </a:pPr>
            <a:endParaRPr sz="1800" b="1">
              <a:solidFill>
                <a:schemeClr val="dk1"/>
              </a:solidFill>
            </a:endParaRPr>
          </a:p>
          <a:p>
            <a:pPr marL="0" lvl="0" indent="0" algn="l" rtl="0">
              <a:lnSpc>
                <a:spcPct val="115000"/>
              </a:lnSpc>
              <a:spcBef>
                <a:spcPts val="0"/>
              </a:spcBef>
              <a:spcAft>
                <a:spcPts val="0"/>
              </a:spcAft>
              <a:buNone/>
            </a:pPr>
            <a:r>
              <a:rPr lang="en" sz="1800" b="1">
                <a:solidFill>
                  <a:schemeClr val="dk1"/>
                </a:solidFill>
              </a:rPr>
              <a:t>Explore (Modeling)</a:t>
            </a:r>
            <a:endParaRPr sz="1800" b="1">
              <a:solidFill>
                <a:schemeClr val="dk1"/>
              </a:solidFill>
            </a:endParaRPr>
          </a:p>
          <a:p>
            <a:pPr marL="0" lvl="0" indent="0" algn="l" rtl="0">
              <a:lnSpc>
                <a:spcPct val="115000"/>
              </a:lnSpc>
              <a:spcBef>
                <a:spcPts val="0"/>
              </a:spcBef>
              <a:spcAft>
                <a:spcPts val="0"/>
              </a:spcAft>
              <a:buNone/>
            </a:pPr>
            <a:endParaRPr sz="1800" b="1">
              <a:solidFill>
                <a:schemeClr val="dk1"/>
              </a:solidFill>
            </a:endParaRPr>
          </a:p>
          <a:p>
            <a:pPr marL="0" lvl="0" indent="0" algn="l" rtl="0">
              <a:lnSpc>
                <a:spcPct val="115000"/>
              </a:lnSpc>
              <a:spcBef>
                <a:spcPts val="0"/>
              </a:spcBef>
              <a:spcAft>
                <a:spcPts val="0"/>
              </a:spcAft>
              <a:buNone/>
            </a:pPr>
            <a:r>
              <a:rPr lang="en" sz="1800" b="1">
                <a:solidFill>
                  <a:schemeClr val="dk1"/>
                </a:solidFill>
              </a:rPr>
              <a:t>Explain (Model → Graphical representation)</a:t>
            </a:r>
            <a:endParaRPr sz="1800" b="1">
              <a:solidFill>
                <a:schemeClr val="dk1"/>
              </a:solidFill>
            </a:endParaRPr>
          </a:p>
          <a:p>
            <a:pPr marL="0" lvl="0" indent="0" algn="l" rtl="0">
              <a:lnSpc>
                <a:spcPct val="115000"/>
              </a:lnSpc>
              <a:spcBef>
                <a:spcPts val="0"/>
              </a:spcBef>
              <a:spcAft>
                <a:spcPts val="0"/>
              </a:spcAft>
              <a:buNone/>
            </a:pPr>
            <a:endParaRPr sz="1800" b="1">
              <a:solidFill>
                <a:schemeClr val="dk1"/>
              </a:solidFill>
            </a:endParaRPr>
          </a:p>
          <a:p>
            <a:pPr marL="0" lvl="0" indent="0" algn="l" rtl="0">
              <a:lnSpc>
                <a:spcPct val="115000"/>
              </a:lnSpc>
              <a:spcBef>
                <a:spcPts val="0"/>
              </a:spcBef>
              <a:spcAft>
                <a:spcPts val="0"/>
              </a:spcAft>
              <a:buNone/>
            </a:pPr>
            <a:r>
              <a:rPr lang="en" sz="1800" b="1">
                <a:solidFill>
                  <a:schemeClr val="dk1"/>
                </a:solidFill>
              </a:rPr>
              <a:t>Elaborate (Application)</a:t>
            </a:r>
            <a:endParaRPr sz="1800" b="1">
              <a:solidFill>
                <a:schemeClr val="dk1"/>
              </a:solidFill>
            </a:endParaRPr>
          </a:p>
          <a:p>
            <a:pPr marL="0" lvl="0" indent="0" algn="l" rtl="0">
              <a:lnSpc>
                <a:spcPct val="115000"/>
              </a:lnSpc>
              <a:spcBef>
                <a:spcPts val="0"/>
              </a:spcBef>
              <a:spcAft>
                <a:spcPts val="0"/>
              </a:spcAft>
              <a:buNone/>
            </a:pPr>
            <a:endParaRPr sz="1800" b="1">
              <a:solidFill>
                <a:schemeClr val="dk1"/>
              </a:solidFill>
            </a:endParaRPr>
          </a:p>
          <a:p>
            <a:pPr marL="0" lvl="0" indent="0" algn="l" rtl="0">
              <a:lnSpc>
                <a:spcPct val="115000"/>
              </a:lnSpc>
              <a:spcBef>
                <a:spcPts val="0"/>
              </a:spcBef>
              <a:spcAft>
                <a:spcPts val="0"/>
              </a:spcAft>
              <a:buNone/>
            </a:pPr>
            <a:r>
              <a:rPr lang="en" sz="1800" b="1">
                <a:solidFill>
                  <a:schemeClr val="dk1"/>
                </a:solidFill>
              </a:rPr>
              <a:t>Evaluate (Sensemaking/planning)</a:t>
            </a:r>
            <a:endParaRPr sz="1800" b="1">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8"/>
          <p:cNvSpPr txBox="1">
            <a:spLocks noGrp="1"/>
          </p:cNvSpPr>
          <p:nvPr>
            <p:ph type="title"/>
          </p:nvPr>
        </p:nvSpPr>
        <p:spPr>
          <a:xfrm>
            <a:off x="393499" y="524275"/>
            <a:ext cx="6261943" cy="20100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sz="1800" dirty="0">
                <a:solidFill>
                  <a:srgbClr val="0E101A"/>
                </a:solidFill>
              </a:rPr>
              <a:t>MS-PS4-1 </a:t>
            </a:r>
            <a:endParaRPr sz="1800" dirty="0">
              <a:solidFill>
                <a:srgbClr val="0E101A"/>
              </a:solidFill>
            </a:endParaRPr>
          </a:p>
          <a:p>
            <a:pPr marL="0" lvl="0" indent="0" algn="l" rtl="0">
              <a:lnSpc>
                <a:spcPct val="115000"/>
              </a:lnSpc>
              <a:spcBef>
                <a:spcPts val="0"/>
              </a:spcBef>
              <a:spcAft>
                <a:spcPts val="0"/>
              </a:spcAft>
              <a:buClr>
                <a:schemeClr val="dk1"/>
              </a:buClr>
              <a:buSzPts val="1100"/>
              <a:buFont typeface="Arial"/>
              <a:buNone/>
            </a:pPr>
            <a:r>
              <a:rPr lang="en" sz="1800" dirty="0">
                <a:solidFill>
                  <a:srgbClr val="3C78D8"/>
                </a:solidFill>
              </a:rPr>
              <a:t>Use mathematical representations</a:t>
            </a:r>
            <a:r>
              <a:rPr lang="en" sz="1800" dirty="0">
                <a:solidFill>
                  <a:srgbClr val="6D9EEB"/>
                </a:solidFill>
              </a:rPr>
              <a:t> </a:t>
            </a:r>
            <a:r>
              <a:rPr lang="en" sz="1800" dirty="0">
                <a:solidFill>
                  <a:srgbClr val="0E101A"/>
                </a:solidFill>
              </a:rPr>
              <a:t>to </a:t>
            </a:r>
            <a:r>
              <a:rPr lang="en" sz="1800" dirty="0">
                <a:solidFill>
                  <a:srgbClr val="6AA84F"/>
                </a:solidFill>
              </a:rPr>
              <a:t>describe a simple model </a:t>
            </a:r>
            <a:r>
              <a:rPr lang="en" sz="1800" dirty="0">
                <a:solidFill>
                  <a:srgbClr val="0E101A"/>
                </a:solidFill>
              </a:rPr>
              <a:t>for </a:t>
            </a:r>
            <a:r>
              <a:rPr lang="en" sz="1800" dirty="0">
                <a:solidFill>
                  <a:srgbClr val="E69138"/>
                </a:solidFill>
              </a:rPr>
              <a:t>waves that includes how the amplitude of a wave is related to the energy in a wave</a:t>
            </a:r>
            <a:r>
              <a:rPr lang="en" sz="1800" dirty="0">
                <a:solidFill>
                  <a:srgbClr val="0E101A"/>
                </a:solidFill>
              </a:rPr>
              <a:t>.</a:t>
            </a:r>
            <a:endParaRPr sz="2800" dirty="0">
              <a:solidFill>
                <a:srgbClr val="0E101A"/>
              </a:solidFill>
            </a:endParaRPr>
          </a:p>
        </p:txBody>
      </p:sp>
      <p:sp>
        <p:nvSpPr>
          <p:cNvPr id="198" name="Google Shape;198;p38"/>
          <p:cNvSpPr txBox="1">
            <a:spLocks noGrp="1"/>
          </p:cNvSpPr>
          <p:nvPr>
            <p:ph type="body" idx="1"/>
          </p:nvPr>
        </p:nvSpPr>
        <p:spPr>
          <a:xfrm>
            <a:off x="347202" y="2073034"/>
            <a:ext cx="7954800" cy="2544900"/>
          </a:xfrm>
          <a:prstGeom prst="rect">
            <a:avLst/>
          </a:prstGeom>
          <a:noFill/>
          <a:ln>
            <a:noFill/>
          </a:ln>
        </p:spPr>
        <p:txBody>
          <a:bodyPr spcFirstLastPara="1" wrap="square" lIns="91425" tIns="45700" rIns="91425" bIns="45700" anchor="t" anchorCtr="0">
            <a:normAutofit/>
          </a:bodyPr>
          <a:lstStyle/>
          <a:p>
            <a:pPr marL="7938" lvl="0" indent="0" algn="l" rtl="0">
              <a:lnSpc>
                <a:spcPct val="90000"/>
              </a:lnSpc>
              <a:spcBef>
                <a:spcPts val="750"/>
              </a:spcBef>
              <a:spcAft>
                <a:spcPts val="0"/>
              </a:spcAft>
              <a:buSzPts val="1800"/>
              <a:buNone/>
            </a:pPr>
            <a:r>
              <a:rPr lang="en" b="0" u="sng" dirty="0"/>
              <a:t>Learning Target</a:t>
            </a:r>
            <a:r>
              <a:rPr lang="en" b="0" dirty="0"/>
              <a:t>: </a:t>
            </a:r>
            <a:endParaRPr b="0" dirty="0"/>
          </a:p>
          <a:p>
            <a:pPr marL="457200" lvl="0" indent="-355600" algn="l" rtl="0">
              <a:lnSpc>
                <a:spcPct val="90000"/>
              </a:lnSpc>
              <a:spcBef>
                <a:spcPts val="750"/>
              </a:spcBef>
              <a:spcAft>
                <a:spcPts val="0"/>
              </a:spcAft>
              <a:buSzPts val="2000"/>
              <a:buFont typeface="Wingdings" pitchFamily="2" charset="2"/>
              <a:buChar char="§"/>
            </a:pPr>
            <a:r>
              <a:rPr lang="en" b="0" dirty="0"/>
              <a:t>I can model seismic waves.</a:t>
            </a:r>
            <a:endParaRPr b="0" dirty="0"/>
          </a:p>
          <a:p>
            <a:pPr marL="457200" lvl="0" indent="-355600" algn="l" rtl="0">
              <a:lnSpc>
                <a:spcPct val="90000"/>
              </a:lnSpc>
              <a:spcBef>
                <a:spcPts val="0"/>
              </a:spcBef>
              <a:spcAft>
                <a:spcPts val="0"/>
              </a:spcAft>
              <a:buSzPts val="2000"/>
              <a:buFont typeface="Wingdings" pitchFamily="2" charset="2"/>
              <a:buChar char="§"/>
            </a:pPr>
            <a:r>
              <a:rPr lang="en" b="0" dirty="0"/>
              <a:t>I can experiment with seismic wave models to learn how waves with different amounts of energy affect objects.</a:t>
            </a:r>
            <a:endParaRPr b="0" dirty="0"/>
          </a:p>
          <a:p>
            <a:pPr marL="457200" lvl="0" indent="-355600" algn="l" rtl="0">
              <a:lnSpc>
                <a:spcPct val="90000"/>
              </a:lnSpc>
              <a:spcBef>
                <a:spcPts val="0"/>
              </a:spcBef>
              <a:spcAft>
                <a:spcPts val="0"/>
              </a:spcAft>
              <a:buSzPts val="2000"/>
              <a:buFont typeface="Wingdings" pitchFamily="2" charset="2"/>
              <a:buChar char="§"/>
            </a:pPr>
            <a:r>
              <a:rPr lang="en" b="0" dirty="0"/>
              <a:t>I can analyze seismograms to determine the distance to the epicenter.</a:t>
            </a:r>
            <a:endParaRPr b="0" dirty="0"/>
          </a:p>
          <a:p>
            <a:pPr marL="457200" lvl="0" indent="-355600" algn="l" rtl="0">
              <a:spcBef>
                <a:spcPts val="0"/>
              </a:spcBef>
              <a:spcAft>
                <a:spcPts val="0"/>
              </a:spcAft>
              <a:buSzPts val="2000"/>
              <a:buFont typeface="Wingdings" pitchFamily="2" charset="2"/>
              <a:buChar char="§"/>
            </a:pPr>
            <a:r>
              <a:rPr lang="en" b="0" dirty="0"/>
              <a:t>I can model how the ShakeAlert Earthquake Early Warning System takes advantage of the behavior of seismic waves to send alerts when an earthquake starts. </a:t>
            </a:r>
            <a:endParaRPr b="0" dirty="0"/>
          </a:p>
        </p:txBody>
      </p:sp>
      <p:sp>
        <p:nvSpPr>
          <p:cNvPr id="199" name="Google Shape;199;p38"/>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a:t>
            </a:fld>
            <a:endParaRPr sz="900" b="0" i="0" u="none" strike="noStrike" cap="none">
              <a:solidFill>
                <a:schemeClr val="dk1"/>
              </a:solidFill>
              <a:latin typeface="Arial"/>
              <a:ea typeface="Arial"/>
              <a:cs typeface="Arial"/>
              <a:sym typeface="Arial"/>
            </a:endParaRPr>
          </a:p>
        </p:txBody>
      </p:sp>
      <p:sp>
        <p:nvSpPr>
          <p:cNvPr id="200" name="Google Shape;200;p38"/>
          <p:cNvSpPr txBox="1"/>
          <p:nvPr/>
        </p:nvSpPr>
        <p:spPr>
          <a:xfrm>
            <a:off x="6664275" y="524275"/>
            <a:ext cx="2254200" cy="1442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dk1"/>
                </a:solidFill>
              </a:rPr>
              <a:t>NGSS 3 Dimensions:</a:t>
            </a:r>
            <a:endParaRPr sz="1500" b="1">
              <a:solidFill>
                <a:schemeClr val="dk1"/>
              </a:solidFill>
            </a:endParaRPr>
          </a:p>
          <a:p>
            <a:pPr marL="0" lvl="0" indent="0" algn="l" rtl="0">
              <a:spcBef>
                <a:spcPts val="0"/>
              </a:spcBef>
              <a:spcAft>
                <a:spcPts val="0"/>
              </a:spcAft>
              <a:buNone/>
            </a:pPr>
            <a:r>
              <a:rPr lang="en" sz="1500">
                <a:solidFill>
                  <a:srgbClr val="4A86E8"/>
                </a:solidFill>
              </a:rPr>
              <a:t>Science and Engineering Practices</a:t>
            </a:r>
            <a:endParaRPr sz="1500">
              <a:solidFill>
                <a:srgbClr val="4A86E8"/>
              </a:solidFill>
            </a:endParaRPr>
          </a:p>
          <a:p>
            <a:pPr marL="0" lvl="0" indent="0" algn="l" rtl="0">
              <a:spcBef>
                <a:spcPts val="0"/>
              </a:spcBef>
              <a:spcAft>
                <a:spcPts val="0"/>
              </a:spcAft>
              <a:buNone/>
            </a:pPr>
            <a:r>
              <a:rPr lang="en" sz="1500">
                <a:solidFill>
                  <a:srgbClr val="E69138"/>
                </a:solidFill>
              </a:rPr>
              <a:t>Disciplinary Core Ideas</a:t>
            </a:r>
            <a:endParaRPr sz="1500">
              <a:solidFill>
                <a:srgbClr val="E69138"/>
              </a:solidFill>
            </a:endParaRPr>
          </a:p>
          <a:p>
            <a:pPr marL="0" lvl="0" indent="0" algn="l" rtl="0">
              <a:spcBef>
                <a:spcPts val="0"/>
              </a:spcBef>
              <a:spcAft>
                <a:spcPts val="0"/>
              </a:spcAft>
              <a:buNone/>
            </a:pPr>
            <a:r>
              <a:rPr lang="en" sz="1500">
                <a:solidFill>
                  <a:srgbClr val="6AA84F"/>
                </a:solidFill>
              </a:rPr>
              <a:t>Crosscutting Concepts</a:t>
            </a:r>
            <a:endParaRPr sz="1500">
              <a:solidFill>
                <a:srgbClr val="6AA84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9"/>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500"/>
              <a:buFont typeface="Arial"/>
              <a:buNone/>
            </a:pPr>
            <a:r>
              <a:rPr lang="en"/>
              <a:t>Engage</a:t>
            </a:r>
            <a:endParaRPr/>
          </a:p>
        </p:txBody>
      </p:sp>
      <p:sp>
        <p:nvSpPr>
          <p:cNvPr id="206" name="Google Shape;206;p39"/>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p>
            <a:pPr marL="7938" lvl="0" indent="0" algn="l" rtl="0">
              <a:lnSpc>
                <a:spcPct val="90000"/>
              </a:lnSpc>
              <a:spcBef>
                <a:spcPts val="750"/>
              </a:spcBef>
              <a:spcAft>
                <a:spcPts val="0"/>
              </a:spcAft>
              <a:buSzPts val="1800"/>
              <a:buNone/>
            </a:pPr>
            <a:r>
              <a:rPr lang="en"/>
              <a:t>What does it feel like to be in an earthquake?</a:t>
            </a:r>
            <a:endParaRPr/>
          </a:p>
        </p:txBody>
      </p:sp>
      <p:sp>
        <p:nvSpPr>
          <p:cNvPr id="207" name="Google Shape;207;p39"/>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6</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40"/>
          <p:cNvSpPr/>
          <p:nvPr/>
        </p:nvSpPr>
        <p:spPr>
          <a:xfrm>
            <a:off x="4085299" y="1234206"/>
            <a:ext cx="4742015" cy="2866454"/>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213" name="Google Shape;213;p40"/>
          <p:cNvSpPr txBox="1">
            <a:spLocks noGrp="1"/>
          </p:cNvSpPr>
          <p:nvPr>
            <p:ph type="title"/>
          </p:nvPr>
        </p:nvSpPr>
        <p:spPr>
          <a:xfrm>
            <a:off x="189775" y="637875"/>
            <a:ext cx="4809900" cy="424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1700"/>
              <a:buNone/>
            </a:pPr>
            <a:r>
              <a:rPr lang="en" sz="2200"/>
              <a:t>Kathmandu Earthquake</a:t>
            </a:r>
            <a:endParaRPr/>
          </a:p>
        </p:txBody>
      </p:sp>
      <p:sp>
        <p:nvSpPr>
          <p:cNvPr id="214" name="Google Shape;214;p40"/>
          <p:cNvSpPr txBox="1">
            <a:spLocks noGrp="1"/>
          </p:cNvSpPr>
          <p:nvPr>
            <p:ph type="body" idx="1"/>
          </p:nvPr>
        </p:nvSpPr>
        <p:spPr>
          <a:xfrm>
            <a:off x="286384" y="1283202"/>
            <a:ext cx="3639900" cy="2892600"/>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750"/>
              </a:spcBef>
              <a:spcAft>
                <a:spcPts val="0"/>
              </a:spcAft>
              <a:buNone/>
            </a:pPr>
            <a:r>
              <a:rPr lang="en" b="1" dirty="0"/>
              <a:t>Watch the video: Notice &amp; Wonder</a:t>
            </a:r>
            <a:endParaRPr b="1" dirty="0"/>
          </a:p>
          <a:p>
            <a:pPr marL="0" lvl="0" indent="0" algn="l" rtl="0">
              <a:lnSpc>
                <a:spcPct val="90000"/>
              </a:lnSpc>
              <a:spcBef>
                <a:spcPts val="750"/>
              </a:spcBef>
              <a:spcAft>
                <a:spcPts val="0"/>
              </a:spcAft>
              <a:buNone/>
            </a:pPr>
            <a:r>
              <a:rPr lang="en" b="1" dirty="0"/>
              <a:t>Think, Pair &amp; Share:</a:t>
            </a:r>
            <a:r>
              <a:rPr lang="en" dirty="0"/>
              <a:t>  </a:t>
            </a:r>
            <a:endParaRPr dirty="0"/>
          </a:p>
          <a:p>
            <a:pPr marL="0" lvl="0" indent="0" algn="l" rtl="0">
              <a:lnSpc>
                <a:spcPct val="90000"/>
              </a:lnSpc>
              <a:spcBef>
                <a:spcPts val="750"/>
              </a:spcBef>
              <a:spcAft>
                <a:spcPts val="0"/>
              </a:spcAft>
              <a:buNone/>
            </a:pPr>
            <a:endParaRPr dirty="0"/>
          </a:p>
          <a:p>
            <a:pPr marL="292894" lvl="0" indent="-285750" algn="l" rtl="0">
              <a:lnSpc>
                <a:spcPct val="100000"/>
              </a:lnSpc>
              <a:spcBef>
                <a:spcPts val="750"/>
              </a:spcBef>
              <a:spcAft>
                <a:spcPts val="0"/>
              </a:spcAft>
              <a:buSzPct val="93750"/>
              <a:buFont typeface="Wingdings" pitchFamily="2" charset="2"/>
              <a:buChar char="§"/>
            </a:pPr>
            <a:r>
              <a:rPr lang="en" dirty="0"/>
              <a:t>What you noticed and wondered from watching the video</a:t>
            </a:r>
            <a:endParaRPr dirty="0"/>
          </a:p>
          <a:p>
            <a:pPr marL="285750" lvl="0" indent="-285750" algn="l" rtl="0">
              <a:lnSpc>
                <a:spcPct val="100000"/>
              </a:lnSpc>
              <a:spcBef>
                <a:spcPts val="750"/>
              </a:spcBef>
              <a:spcAft>
                <a:spcPts val="0"/>
              </a:spcAft>
              <a:buFont typeface="Wingdings" pitchFamily="2" charset="2"/>
              <a:buChar char="§"/>
            </a:pPr>
            <a:endParaRPr dirty="0"/>
          </a:p>
          <a:p>
            <a:pPr marL="292894" lvl="0" indent="-285750" algn="l" rtl="0">
              <a:lnSpc>
                <a:spcPct val="100000"/>
              </a:lnSpc>
              <a:spcBef>
                <a:spcPts val="750"/>
              </a:spcBef>
              <a:spcAft>
                <a:spcPts val="0"/>
              </a:spcAft>
              <a:buSzPct val="93750"/>
              <a:buFont typeface="Wingdings" pitchFamily="2" charset="2"/>
              <a:buChar char="§"/>
            </a:pPr>
            <a:r>
              <a:rPr lang="en" dirty="0"/>
              <a:t>What opportunities does this video give for social and emotional learning?</a:t>
            </a:r>
            <a:endParaRPr dirty="0"/>
          </a:p>
          <a:p>
            <a:pPr marL="285750" lvl="0" indent="-285750" algn="l" rtl="0">
              <a:lnSpc>
                <a:spcPct val="90000"/>
              </a:lnSpc>
              <a:spcBef>
                <a:spcPts val="750"/>
              </a:spcBef>
              <a:spcAft>
                <a:spcPts val="0"/>
              </a:spcAft>
              <a:buFont typeface="Wingdings" pitchFamily="2" charset="2"/>
              <a:buChar char="§"/>
            </a:pPr>
            <a:endParaRPr dirty="0"/>
          </a:p>
          <a:p>
            <a:pPr marL="0" lvl="0" indent="0" algn="l" rtl="0">
              <a:lnSpc>
                <a:spcPct val="90000"/>
              </a:lnSpc>
              <a:spcBef>
                <a:spcPts val="750"/>
              </a:spcBef>
              <a:spcAft>
                <a:spcPts val="0"/>
              </a:spcAft>
              <a:buNone/>
            </a:pPr>
            <a:r>
              <a:rPr lang="en" b="1" dirty="0"/>
              <a:t>Videos are a new source of data for scientists!</a:t>
            </a:r>
            <a:endParaRPr b="1" dirty="0"/>
          </a:p>
        </p:txBody>
      </p:sp>
      <p:sp>
        <p:nvSpPr>
          <p:cNvPr id="216" name="Google Shape;216;p40"/>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7</a:t>
            </a:fld>
            <a:endParaRPr sz="900" b="0" i="0" u="none" strike="noStrike" cap="none">
              <a:solidFill>
                <a:schemeClr val="dk1"/>
              </a:solidFill>
              <a:latin typeface="Arial"/>
              <a:ea typeface="Arial"/>
              <a:cs typeface="Arial"/>
              <a:sym typeface="Arial"/>
            </a:endParaRPr>
          </a:p>
        </p:txBody>
      </p:sp>
      <p:pic>
        <p:nvPicPr>
          <p:cNvPr id="3" name="Online Media 2" descr="NSTA_ShakeAlert_Grades_6-8_Nepal_Video_April_2026">
            <a:hlinkClick r:id="" action="ppaction://media"/>
            <a:extLst>
              <a:ext uri="{FF2B5EF4-FFF2-40B4-BE49-F238E27FC236}">
                <a16:creationId xmlns:a16="http://schemas.microsoft.com/office/drawing/2014/main" id="{9050E313-5471-22B7-54E0-2960EAF9A852}"/>
              </a:ext>
            </a:extLst>
          </p:cNvPr>
          <p:cNvPicPr>
            <a:picLocks noRot="1" noChangeAspect="1"/>
          </p:cNvPicPr>
          <p:nvPr>
            <a:videoFile r:link="rId1"/>
          </p:nvPr>
        </p:nvPicPr>
        <p:blipFill>
          <a:blip r:embed="rId4"/>
          <a:stretch>
            <a:fillRect/>
          </a:stretch>
        </p:blipFill>
        <p:spPr>
          <a:xfrm>
            <a:off x="4248158" y="1404594"/>
            <a:ext cx="4443515" cy="2503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1"/>
          <p:cNvSpPr txBox="1">
            <a:spLocks noGrp="1"/>
          </p:cNvSpPr>
          <p:nvPr>
            <p:ph type="title" idx="4294967295"/>
          </p:nvPr>
        </p:nvSpPr>
        <p:spPr>
          <a:xfrm>
            <a:off x="341643" y="1044575"/>
            <a:ext cx="3004500" cy="29385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2"/>
              </a:buClr>
              <a:buSzPts val="2200"/>
              <a:buFont typeface="Arial"/>
              <a:buNone/>
            </a:pPr>
            <a:r>
              <a:rPr lang="en" sz="2200" b="0">
                <a:solidFill>
                  <a:schemeClr val="dk2"/>
                </a:solidFill>
              </a:rPr>
              <a:t>What is an earthquake?</a:t>
            </a:r>
            <a:endParaRPr sz="2200" b="0">
              <a:solidFill>
                <a:schemeClr val="dk2"/>
              </a:solidFill>
            </a:endParaRPr>
          </a:p>
          <a:p>
            <a:pPr marL="0" lvl="0" indent="0" algn="l" rtl="0">
              <a:lnSpc>
                <a:spcPct val="90000"/>
              </a:lnSpc>
              <a:spcBef>
                <a:spcPts val="0"/>
              </a:spcBef>
              <a:spcAft>
                <a:spcPts val="0"/>
              </a:spcAft>
              <a:buClr>
                <a:schemeClr val="accent1"/>
              </a:buClr>
              <a:buSzPts val="2200"/>
              <a:buFont typeface="Arial"/>
              <a:buNone/>
            </a:pPr>
            <a:endParaRPr sz="2200" b="0">
              <a:solidFill>
                <a:schemeClr val="dk2"/>
              </a:solidFill>
            </a:endParaRPr>
          </a:p>
          <a:p>
            <a:pPr marL="0" lvl="0" indent="0" algn="l" rtl="0">
              <a:lnSpc>
                <a:spcPct val="90000"/>
              </a:lnSpc>
              <a:spcBef>
                <a:spcPts val="0"/>
              </a:spcBef>
              <a:spcAft>
                <a:spcPts val="0"/>
              </a:spcAft>
              <a:buClr>
                <a:schemeClr val="dk2"/>
              </a:buClr>
              <a:buSzPts val="2200"/>
              <a:buFont typeface="Arial"/>
              <a:buNone/>
            </a:pPr>
            <a:r>
              <a:rPr lang="en" sz="2200" b="0">
                <a:solidFill>
                  <a:schemeClr val="dk2"/>
                </a:solidFill>
              </a:rPr>
              <a:t>Why do they happen? </a:t>
            </a:r>
            <a:endParaRPr sz="2200" b="0">
              <a:solidFill>
                <a:schemeClr val="dk2"/>
              </a:solidFill>
            </a:endParaRPr>
          </a:p>
          <a:p>
            <a:pPr marL="0" lvl="0" indent="0" algn="l" rtl="0">
              <a:lnSpc>
                <a:spcPct val="90000"/>
              </a:lnSpc>
              <a:spcBef>
                <a:spcPts val="0"/>
              </a:spcBef>
              <a:spcAft>
                <a:spcPts val="0"/>
              </a:spcAft>
              <a:buClr>
                <a:schemeClr val="accent1"/>
              </a:buClr>
              <a:buSzPts val="2200"/>
              <a:buFont typeface="Arial"/>
              <a:buNone/>
            </a:pPr>
            <a:endParaRPr sz="2200" b="0">
              <a:solidFill>
                <a:schemeClr val="dk2"/>
              </a:solidFill>
            </a:endParaRPr>
          </a:p>
          <a:p>
            <a:pPr marL="0" lvl="0" indent="0" algn="l" rtl="0">
              <a:lnSpc>
                <a:spcPct val="90000"/>
              </a:lnSpc>
              <a:spcBef>
                <a:spcPts val="0"/>
              </a:spcBef>
              <a:spcAft>
                <a:spcPts val="0"/>
              </a:spcAft>
              <a:buClr>
                <a:schemeClr val="dk2"/>
              </a:buClr>
              <a:buSzPts val="2200"/>
              <a:buFont typeface="Arial"/>
              <a:buNone/>
            </a:pPr>
            <a:r>
              <a:rPr lang="en" sz="2200" b="0">
                <a:solidFill>
                  <a:schemeClr val="dk2"/>
                </a:solidFill>
              </a:rPr>
              <a:t>What are some things that happen during an earthquake?</a:t>
            </a:r>
            <a:endParaRPr sz="2200" b="0">
              <a:solidFill>
                <a:schemeClr val="dk2"/>
              </a:solidFill>
            </a:endParaRPr>
          </a:p>
        </p:txBody>
      </p:sp>
      <p:grpSp>
        <p:nvGrpSpPr>
          <p:cNvPr id="222" name="Google Shape;222;p41"/>
          <p:cNvGrpSpPr/>
          <p:nvPr/>
        </p:nvGrpSpPr>
        <p:grpSpPr>
          <a:xfrm>
            <a:off x="3682665" y="735291"/>
            <a:ext cx="5069700" cy="3671791"/>
            <a:chOff x="3682665" y="735291"/>
            <a:chExt cx="5069700" cy="3671791"/>
          </a:xfrm>
        </p:grpSpPr>
        <p:pic>
          <p:nvPicPr>
            <p:cNvPr id="223" name="Google Shape;223;p41" descr="Bicycles Crushed by Brick"/>
            <p:cNvPicPr preferRelativeResize="0"/>
            <p:nvPr/>
          </p:nvPicPr>
          <p:blipFill rotWithShape="1">
            <a:blip r:embed="rId3">
              <a:alphaModFix/>
            </a:blip>
            <a:srcRect/>
            <a:stretch/>
          </p:blipFill>
          <p:spPr>
            <a:xfrm>
              <a:off x="3682665" y="735291"/>
              <a:ext cx="5069700" cy="3456300"/>
            </a:xfrm>
            <a:prstGeom prst="roundRect">
              <a:avLst>
                <a:gd name="adj" fmla="val 5620"/>
              </a:avLst>
            </a:prstGeom>
            <a:noFill/>
            <a:ln w="9525" cap="flat" cmpd="sng">
              <a:solidFill>
                <a:schemeClr val="dk2"/>
              </a:solidFill>
              <a:prstDash val="solid"/>
              <a:round/>
              <a:headEnd type="none" w="sm" len="sm"/>
              <a:tailEnd type="none" w="sm" len="sm"/>
            </a:ln>
          </p:spPr>
        </p:pic>
        <p:sp>
          <p:nvSpPr>
            <p:cNvPr id="224" name="Google Shape;224;p41"/>
            <p:cNvSpPr txBox="1"/>
            <p:nvPr/>
          </p:nvSpPr>
          <p:spPr>
            <a:xfrm>
              <a:off x="5115168" y="4191682"/>
              <a:ext cx="2204700" cy="215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Arial"/>
                  <a:ea typeface="Arial"/>
                  <a:cs typeface="Arial"/>
                  <a:sym typeface="Arial"/>
                </a:rPr>
                <a:t>Image courtesy of </a:t>
              </a:r>
              <a:r>
                <a:rPr lang="en" sz="800" b="0" i="1" u="none" strike="noStrike" cap="none">
                  <a:solidFill>
                    <a:schemeClr val="dk1"/>
                  </a:solidFill>
                  <a:latin typeface="Arial"/>
                  <a:ea typeface="Arial"/>
                  <a:cs typeface="Arial"/>
                  <a:sym typeface="Arial"/>
                </a:rPr>
                <a:t>USGS</a:t>
              </a:r>
              <a:endParaRPr sz="800" b="0" i="0" u="none" strike="noStrike" cap="none">
                <a:solidFill>
                  <a:srgbClr val="000000"/>
                </a:solidFill>
                <a:latin typeface="Arial"/>
                <a:ea typeface="Arial"/>
                <a:cs typeface="Arial"/>
                <a:sym typeface="Arial"/>
              </a:endParaRPr>
            </a:p>
          </p:txBody>
        </p:sp>
      </p:grpSp>
      <p:sp>
        <p:nvSpPr>
          <p:cNvPr id="225" name="Google Shape;225;p41"/>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8</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2"/>
          <p:cNvSpPr txBox="1">
            <a:spLocks noGrp="1"/>
          </p:cNvSpPr>
          <p:nvPr>
            <p:ph type="title"/>
          </p:nvPr>
        </p:nvSpPr>
        <p:spPr>
          <a:xfrm>
            <a:off x="311700" y="445025"/>
            <a:ext cx="85206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Social Emotional Learning</a:t>
            </a:r>
            <a:endParaRPr/>
          </a:p>
        </p:txBody>
      </p:sp>
      <p:pic>
        <p:nvPicPr>
          <p:cNvPr id="231" name="Google Shape;231;p42"/>
          <p:cNvPicPr preferRelativeResize="0"/>
          <p:nvPr/>
        </p:nvPicPr>
        <p:blipFill>
          <a:blip r:embed="rId3">
            <a:alphaModFix/>
          </a:blip>
          <a:stretch>
            <a:fillRect/>
          </a:stretch>
        </p:blipFill>
        <p:spPr>
          <a:xfrm>
            <a:off x="4856100" y="1017713"/>
            <a:ext cx="4114999" cy="3013975"/>
          </a:xfrm>
          <a:prstGeom prst="rect">
            <a:avLst/>
          </a:prstGeom>
          <a:noFill/>
          <a:ln w="9525" cap="flat" cmpd="sng">
            <a:solidFill>
              <a:schemeClr val="dk2"/>
            </a:solidFill>
            <a:prstDash val="solid"/>
            <a:round/>
            <a:headEnd type="none" w="sm" len="sm"/>
            <a:tailEnd type="none" w="sm" len="sm"/>
          </a:ln>
        </p:spPr>
      </p:pic>
      <p:pic>
        <p:nvPicPr>
          <p:cNvPr id="232" name="Google Shape;232;p42"/>
          <p:cNvPicPr preferRelativeResize="0"/>
          <p:nvPr/>
        </p:nvPicPr>
        <p:blipFill>
          <a:blip r:embed="rId4">
            <a:alphaModFix/>
          </a:blip>
          <a:stretch>
            <a:fillRect/>
          </a:stretch>
        </p:blipFill>
        <p:spPr>
          <a:xfrm>
            <a:off x="153075" y="1017725"/>
            <a:ext cx="4490549" cy="2349225"/>
          </a:xfrm>
          <a:prstGeom prst="rect">
            <a:avLst/>
          </a:prstGeom>
          <a:noFill/>
          <a:ln w="9525" cap="flat" cmpd="sng">
            <a:solidFill>
              <a:schemeClr val="dk2"/>
            </a:solidFill>
            <a:prstDash val="solid"/>
            <a:round/>
            <a:headEnd type="none" w="sm" len="sm"/>
            <a:tailEnd type="none" w="sm" len="sm"/>
          </a:ln>
        </p:spPr>
      </p:pic>
      <p:pic>
        <p:nvPicPr>
          <p:cNvPr id="233" name="Google Shape;233;p42"/>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2326727" y="2121325"/>
            <a:ext cx="4490550" cy="2337326"/>
          </a:xfrm>
          <a:prstGeom prst="rect">
            <a:avLst/>
          </a:prstGeom>
          <a:noFill/>
          <a:ln w="9525" cap="flat" cmpd="sng">
            <a:solidFill>
              <a:schemeClr val="dk2"/>
            </a:solidFill>
            <a:prstDash val="solid"/>
            <a:round/>
            <a:headEnd type="none" w="sm" len="sm"/>
            <a:tailEnd type="none" w="sm" len="sm"/>
          </a:ln>
        </p:spPr>
      </p:pic>
      <p:sp>
        <p:nvSpPr>
          <p:cNvPr id="234" name="Google Shape;234;p42"/>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9</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3"/>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500"/>
              <a:buFont typeface="Arial"/>
              <a:buNone/>
            </a:pPr>
            <a:r>
              <a:rPr lang="en"/>
              <a:t>Explore</a:t>
            </a:r>
            <a:endParaRPr/>
          </a:p>
        </p:txBody>
      </p:sp>
      <p:sp>
        <p:nvSpPr>
          <p:cNvPr id="240" name="Google Shape;240;p43"/>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p>
            <a:pPr marL="7938" lvl="0" indent="0" algn="l" rtl="0">
              <a:spcBef>
                <a:spcPts val="750"/>
              </a:spcBef>
              <a:spcAft>
                <a:spcPts val="0"/>
              </a:spcAft>
              <a:buClr>
                <a:schemeClr val="dk1"/>
              </a:buClr>
              <a:buSzPts val="1800"/>
              <a:buFont typeface="Arial"/>
              <a:buNone/>
            </a:pPr>
            <a:r>
              <a:rPr lang="en"/>
              <a:t>Modeling Waves in Multiple Ways</a:t>
            </a:r>
            <a:endParaRPr/>
          </a:p>
        </p:txBody>
      </p:sp>
      <p:sp>
        <p:nvSpPr>
          <p:cNvPr id="241" name="Google Shape;241;p43"/>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10</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4"/>
          <p:cNvSpPr/>
          <p:nvPr/>
        </p:nvSpPr>
        <p:spPr>
          <a:xfrm>
            <a:off x="243502" y="679450"/>
            <a:ext cx="2747100" cy="3840000"/>
          </a:xfrm>
          <a:prstGeom prst="roundRect">
            <a:avLst>
              <a:gd name="adj" fmla="val 4812"/>
            </a:avLst>
          </a:prstGeom>
          <a:solidFill>
            <a:schemeClr val="accent1">
              <a:alpha val="824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47" name="Google Shape;247;p44" descr="Heat map of the United States showing California coast with a 75% to 95% chance of a damaging earthquake in the next 100 years."/>
          <p:cNvPicPr preferRelativeResize="0"/>
          <p:nvPr/>
        </p:nvPicPr>
        <p:blipFill rotWithShape="1">
          <a:blip r:embed="rId3">
            <a:alphaModFix/>
          </a:blip>
          <a:srcRect/>
          <a:stretch/>
        </p:blipFill>
        <p:spPr>
          <a:xfrm>
            <a:off x="3657474" y="679450"/>
            <a:ext cx="4902200" cy="3784600"/>
          </a:xfrm>
          <a:prstGeom prst="rect">
            <a:avLst/>
          </a:prstGeom>
          <a:noFill/>
          <a:ln>
            <a:noFill/>
          </a:ln>
        </p:spPr>
      </p:pic>
      <p:sp>
        <p:nvSpPr>
          <p:cNvPr id="248" name="Google Shape;248;p44"/>
          <p:cNvSpPr txBox="1">
            <a:spLocks noGrp="1"/>
          </p:cNvSpPr>
          <p:nvPr>
            <p:ph type="body" idx="1"/>
          </p:nvPr>
        </p:nvSpPr>
        <p:spPr>
          <a:xfrm>
            <a:off x="496999" y="2426348"/>
            <a:ext cx="2266200" cy="2211000"/>
          </a:xfrm>
          <a:prstGeom prst="rect">
            <a:avLst/>
          </a:prstGeom>
          <a:noFill/>
          <a:ln>
            <a:noFill/>
          </a:ln>
        </p:spPr>
        <p:txBody>
          <a:bodyPr spcFirstLastPara="1" wrap="square" lIns="91425" tIns="45700" rIns="91425" bIns="45700" anchor="t" anchorCtr="0">
            <a:noAutofit/>
          </a:bodyPr>
          <a:lstStyle/>
          <a:p>
            <a:pPr marL="12700" lvl="0" indent="0" algn="l" rtl="0">
              <a:lnSpc>
                <a:spcPct val="90000"/>
              </a:lnSpc>
              <a:spcBef>
                <a:spcPts val="0"/>
              </a:spcBef>
              <a:spcAft>
                <a:spcPts val="0"/>
              </a:spcAft>
              <a:buClr>
                <a:srgbClr val="006F41"/>
              </a:buClr>
              <a:buSzPts val="2400"/>
              <a:buNone/>
            </a:pPr>
            <a:r>
              <a:rPr lang="en" sz="2000">
                <a:solidFill>
                  <a:schemeClr val="dk2"/>
                </a:solidFill>
              </a:rPr>
              <a:t>Areas in red have a </a:t>
            </a:r>
            <a:r>
              <a:rPr lang="en" sz="2000" b="1">
                <a:solidFill>
                  <a:schemeClr val="dk2"/>
                </a:solidFill>
              </a:rPr>
              <a:t>more than 75% chance of a damaging earthquake </a:t>
            </a:r>
            <a:r>
              <a:rPr lang="en" sz="2000">
                <a:solidFill>
                  <a:schemeClr val="dk2"/>
                </a:solidFill>
              </a:rPr>
              <a:t>in the next 100 years.</a:t>
            </a:r>
            <a:endParaRPr sz="2000">
              <a:solidFill>
                <a:schemeClr val="dk2"/>
              </a:solidFill>
            </a:endParaRPr>
          </a:p>
        </p:txBody>
      </p:sp>
      <p:sp>
        <p:nvSpPr>
          <p:cNvPr id="249" name="Google Shape;249;p44"/>
          <p:cNvSpPr txBox="1"/>
          <p:nvPr/>
        </p:nvSpPr>
        <p:spPr>
          <a:xfrm>
            <a:off x="497010" y="996248"/>
            <a:ext cx="2266200" cy="1371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6F41"/>
              </a:buClr>
              <a:buSzPts val="2800"/>
              <a:buFont typeface="Arial"/>
              <a:buNone/>
            </a:pPr>
            <a:r>
              <a:rPr lang="en" sz="2800" b="1" i="0" u="none" strike="noStrike" cap="none">
                <a:solidFill>
                  <a:schemeClr val="accent1"/>
                </a:solidFill>
                <a:latin typeface="Arial"/>
                <a:ea typeface="Arial"/>
                <a:cs typeface="Arial"/>
                <a:sym typeface="Arial"/>
              </a:rPr>
              <a:t>You </a:t>
            </a:r>
            <a:r>
              <a:rPr lang="en" sz="2800" b="1">
                <a:solidFill>
                  <a:schemeClr val="accent1"/>
                </a:solidFill>
              </a:rPr>
              <a:t>are</a:t>
            </a:r>
            <a:r>
              <a:rPr lang="en" sz="2800" b="1" i="0" u="none" strike="noStrike" cap="none">
                <a:solidFill>
                  <a:schemeClr val="accent1"/>
                </a:solidFill>
                <a:latin typeface="Arial"/>
                <a:ea typeface="Arial"/>
                <a:cs typeface="Arial"/>
                <a:sym typeface="Arial"/>
              </a:rPr>
              <a:t> in </a:t>
            </a:r>
            <a:br>
              <a:rPr lang="en" sz="2800" b="1" i="0" u="none" strike="noStrike" cap="none">
                <a:solidFill>
                  <a:schemeClr val="accent1"/>
                </a:solidFill>
                <a:latin typeface="Arial"/>
                <a:ea typeface="Arial"/>
                <a:cs typeface="Arial"/>
                <a:sym typeface="Arial"/>
              </a:rPr>
            </a:br>
            <a:r>
              <a:rPr lang="en" sz="2800" b="1" i="0" u="none" strike="noStrike" cap="none">
                <a:solidFill>
                  <a:schemeClr val="accent1"/>
                </a:solidFill>
                <a:latin typeface="Arial"/>
                <a:ea typeface="Arial"/>
                <a:cs typeface="Arial"/>
                <a:sym typeface="Arial"/>
              </a:rPr>
              <a:t>Earthquake Country!</a:t>
            </a:r>
            <a:endParaRPr sz="2800" b="1" i="0" u="none" strike="noStrike" cap="none">
              <a:solidFill>
                <a:schemeClr val="accent1"/>
              </a:solidFill>
              <a:latin typeface="Arial"/>
              <a:ea typeface="Arial"/>
              <a:cs typeface="Arial"/>
              <a:sym typeface="Arial"/>
            </a:endParaRPr>
          </a:p>
        </p:txBody>
      </p:sp>
      <p:sp>
        <p:nvSpPr>
          <p:cNvPr id="250" name="Google Shape;250;p44">
            <a:hlinkClick r:id="rId4"/>
          </p:cNvPr>
          <p:cNvSpPr txBox="1"/>
          <p:nvPr/>
        </p:nvSpPr>
        <p:spPr>
          <a:xfrm>
            <a:off x="2990627" y="4142775"/>
            <a:ext cx="5568900" cy="3768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chemeClr val="dk1"/>
              </a:buClr>
              <a:buSzPts val="1000"/>
              <a:buFont typeface="Arial"/>
              <a:buNone/>
            </a:pPr>
            <a:r>
              <a:rPr lang="en" sz="1000" b="0" i="1" u="none" strike="noStrike" cap="none">
                <a:solidFill>
                  <a:schemeClr val="dk1"/>
                </a:solidFill>
                <a:latin typeface="Arial"/>
                <a:ea typeface="Arial"/>
                <a:cs typeface="Arial"/>
                <a:sym typeface="Arial"/>
              </a:rPr>
              <a:t>Credit: </a:t>
            </a:r>
            <a:r>
              <a:rPr lang="en" sz="1000" b="0" i="1" u="none" strike="noStrike" cap="none">
                <a:solidFill>
                  <a:schemeClr val="dk1"/>
                </a:solidFill>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2023 50-State Long-term National Seismic Hazard Model</a:t>
            </a:r>
            <a:endParaRPr sz="1000" b="0" i="1" u="none" strike="noStrike" cap="none">
              <a:solidFill>
                <a:schemeClr val="dk1"/>
              </a:solidFill>
              <a:latin typeface="Arial"/>
              <a:ea typeface="Arial"/>
              <a:cs typeface="Arial"/>
              <a:sym typeface="Arial"/>
            </a:endParaRPr>
          </a:p>
        </p:txBody>
      </p:sp>
      <p:pic>
        <p:nvPicPr>
          <p:cNvPr id="251" name="Google Shape;251;p44" title="NSHM (1).jpg"/>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260501" y="452450"/>
            <a:ext cx="3109560" cy="3690323"/>
          </a:xfrm>
          <a:prstGeom prst="rect">
            <a:avLst/>
          </a:prstGeom>
          <a:noFill/>
          <a:ln>
            <a:noFill/>
          </a:ln>
        </p:spPr>
      </p:pic>
      <p:pic>
        <p:nvPicPr>
          <p:cNvPr id="252" name="Google Shape;252;p44"/>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6639975" y="150650"/>
            <a:ext cx="2406900" cy="2091000"/>
          </a:xfrm>
          <a:prstGeom prst="roundRect">
            <a:avLst>
              <a:gd name="adj" fmla="val 6414"/>
            </a:avLst>
          </a:prstGeom>
          <a:noFill/>
          <a:ln w="9525" cap="flat" cmpd="sng">
            <a:solidFill>
              <a:srgbClr val="0E2849"/>
            </a:solidFill>
            <a:prstDash val="solid"/>
            <a:round/>
            <a:headEnd type="none" w="sm" len="sm"/>
            <a:tailEnd type="none" w="sm" len="sm"/>
          </a:ln>
        </p:spPr>
      </p:pic>
      <p:sp>
        <p:nvSpPr>
          <p:cNvPr id="253" name="Google Shape;253;p44"/>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11</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45"/>
          <p:cNvPicPr preferRelativeResize="0"/>
          <p:nvPr/>
        </p:nvPicPr>
        <p:blipFill rotWithShape="1">
          <a:blip r:embed="rId3" cstate="print">
            <a:alphaModFix/>
            <a:extLst>
              <a:ext uri="{28A0092B-C50C-407E-A947-70E740481C1C}">
                <a14:useLocalDpi xmlns:a14="http://schemas.microsoft.com/office/drawing/2010/main"/>
              </a:ext>
            </a:extLst>
          </a:blip>
          <a:srcRect t="16923"/>
          <a:stretch/>
        </p:blipFill>
        <p:spPr>
          <a:xfrm>
            <a:off x="1116413" y="1056275"/>
            <a:ext cx="6911175" cy="4087225"/>
          </a:xfrm>
          <a:prstGeom prst="rect">
            <a:avLst/>
          </a:prstGeom>
          <a:noFill/>
          <a:ln>
            <a:noFill/>
          </a:ln>
        </p:spPr>
      </p:pic>
      <p:sp>
        <p:nvSpPr>
          <p:cNvPr id="259" name="Google Shape;259;p45"/>
          <p:cNvSpPr txBox="1">
            <a:spLocks noGrp="1"/>
          </p:cNvSpPr>
          <p:nvPr>
            <p:ph type="title" idx="4294967295"/>
          </p:nvPr>
        </p:nvSpPr>
        <p:spPr>
          <a:xfrm>
            <a:off x="116650" y="503900"/>
            <a:ext cx="8661300" cy="7683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Clr>
                <a:srgbClr val="006F41"/>
              </a:buClr>
              <a:buSzPts val="2600"/>
              <a:buFont typeface="Arial"/>
              <a:buNone/>
            </a:pPr>
            <a:r>
              <a:rPr lang="en" sz="2600">
                <a:solidFill>
                  <a:srgbClr val="006F41"/>
                </a:solidFill>
              </a:rPr>
              <a:t>Sources of Earthquakes in Washington</a:t>
            </a:r>
            <a:endParaRPr sz="2200"/>
          </a:p>
          <a:p>
            <a:pPr marL="0" lvl="0" indent="0" algn="ctr" rtl="0">
              <a:lnSpc>
                <a:spcPct val="90000"/>
              </a:lnSpc>
              <a:spcBef>
                <a:spcPts val="0"/>
              </a:spcBef>
              <a:spcAft>
                <a:spcPts val="0"/>
              </a:spcAft>
              <a:buClr>
                <a:schemeClr val="accent1"/>
              </a:buClr>
              <a:buSzPts val="2200"/>
              <a:buFont typeface="Arial"/>
              <a:buNone/>
            </a:pPr>
            <a:endParaRPr sz="2200"/>
          </a:p>
          <a:p>
            <a:pPr marL="0" lvl="0" indent="0" algn="ctr" rtl="0">
              <a:lnSpc>
                <a:spcPct val="90000"/>
              </a:lnSpc>
              <a:spcBef>
                <a:spcPts val="0"/>
              </a:spcBef>
              <a:spcAft>
                <a:spcPts val="0"/>
              </a:spcAft>
              <a:buClr>
                <a:schemeClr val="accent1"/>
              </a:buClr>
              <a:buSzPts val="2200"/>
              <a:buFont typeface="Arial"/>
              <a:buNone/>
            </a:pPr>
            <a:endParaRPr sz="2200"/>
          </a:p>
          <a:p>
            <a:pPr marL="0" lvl="0" indent="0" algn="ctr" rtl="0">
              <a:lnSpc>
                <a:spcPct val="90000"/>
              </a:lnSpc>
              <a:spcBef>
                <a:spcPts val="0"/>
              </a:spcBef>
              <a:spcAft>
                <a:spcPts val="0"/>
              </a:spcAft>
              <a:buClr>
                <a:schemeClr val="accent1"/>
              </a:buClr>
              <a:buSzPts val="2200"/>
              <a:buFont typeface="Arial"/>
              <a:buNone/>
            </a:pPr>
            <a:endParaRPr sz="2200"/>
          </a:p>
          <a:p>
            <a:pPr marL="0" lvl="0" indent="0" algn="ctr" rtl="0">
              <a:lnSpc>
                <a:spcPct val="90000"/>
              </a:lnSpc>
              <a:spcBef>
                <a:spcPts val="0"/>
              </a:spcBef>
              <a:spcAft>
                <a:spcPts val="0"/>
              </a:spcAft>
              <a:buClr>
                <a:schemeClr val="dk1"/>
              </a:buClr>
              <a:buSzPts val="1100"/>
              <a:buFont typeface="Arial"/>
              <a:buNone/>
            </a:pPr>
            <a:endParaRPr sz="2200"/>
          </a:p>
          <a:p>
            <a:pPr marL="0" lvl="0" indent="0" algn="ctr" rtl="0">
              <a:lnSpc>
                <a:spcPct val="90000"/>
              </a:lnSpc>
              <a:spcBef>
                <a:spcPts val="0"/>
              </a:spcBef>
              <a:spcAft>
                <a:spcPts val="0"/>
              </a:spcAft>
              <a:buClr>
                <a:schemeClr val="accent1"/>
              </a:buClr>
              <a:buSzPts val="2200"/>
              <a:buFont typeface="Arial"/>
              <a:buNone/>
            </a:pPr>
            <a:r>
              <a:rPr lang="en" sz="2200"/>
              <a:t>  </a:t>
            </a:r>
            <a:endParaRPr sz="22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6"/>
          <p:cNvSpPr txBox="1">
            <a:spLocks noGrp="1"/>
          </p:cNvSpPr>
          <p:nvPr>
            <p:ph type="title" idx="4294967295"/>
          </p:nvPr>
        </p:nvSpPr>
        <p:spPr>
          <a:xfrm>
            <a:off x="221165" y="545003"/>
            <a:ext cx="8584200" cy="847800"/>
          </a:xfrm>
          <a:prstGeom prst="rect">
            <a:avLst/>
          </a:prstGeom>
          <a:noFill/>
          <a:ln>
            <a:noFill/>
          </a:ln>
        </p:spPr>
        <p:txBody>
          <a:bodyPr spcFirstLastPara="1" wrap="square" lIns="91425" tIns="91425" rIns="91425" bIns="91425" anchor="t" anchorCtr="0">
            <a:noAutofit/>
          </a:bodyPr>
          <a:lstStyle/>
          <a:p>
            <a:pPr marL="0" lvl="0" indent="0" algn="ctr" rtl="0">
              <a:lnSpc>
                <a:spcPct val="90000"/>
              </a:lnSpc>
              <a:spcBef>
                <a:spcPts val="0"/>
              </a:spcBef>
              <a:spcAft>
                <a:spcPts val="0"/>
              </a:spcAft>
              <a:buSzPts val="2100"/>
              <a:buNone/>
            </a:pPr>
            <a:r>
              <a:rPr lang="en" sz="2000"/>
              <a:t>Friction causes potential energy to build up between tectonic plates. When they break free, an earthquake happens.</a:t>
            </a:r>
            <a:endParaRPr sz="2000"/>
          </a:p>
          <a:p>
            <a:pPr marL="0" lvl="0" indent="0" algn="l" rtl="0">
              <a:lnSpc>
                <a:spcPct val="90000"/>
              </a:lnSpc>
              <a:spcBef>
                <a:spcPts val="0"/>
              </a:spcBef>
              <a:spcAft>
                <a:spcPts val="0"/>
              </a:spcAft>
              <a:buClr>
                <a:schemeClr val="dk1"/>
              </a:buClr>
              <a:buSzPts val="1100"/>
              <a:buFont typeface="Arial"/>
              <a:buNone/>
            </a:pPr>
            <a:endParaRPr sz="2100"/>
          </a:p>
          <a:p>
            <a:pPr marL="0" lvl="0" indent="0" algn="l" rtl="0">
              <a:lnSpc>
                <a:spcPct val="90000"/>
              </a:lnSpc>
              <a:spcBef>
                <a:spcPts val="0"/>
              </a:spcBef>
              <a:spcAft>
                <a:spcPts val="0"/>
              </a:spcAft>
              <a:buSzPts val="2100"/>
              <a:buNone/>
            </a:pPr>
            <a:r>
              <a:rPr lang="en" sz="2100"/>
              <a:t>  </a:t>
            </a:r>
            <a:endParaRPr sz="2100"/>
          </a:p>
        </p:txBody>
      </p:sp>
      <p:pic>
        <p:nvPicPr>
          <p:cNvPr id="265" name="Google Shape;265;p46"/>
          <p:cNvPicPr preferRelativeResize="0"/>
          <p:nvPr/>
        </p:nvPicPr>
        <p:blipFill rotWithShape="1">
          <a:blip r:embed="rId4" cstate="print">
            <a:alphaModFix/>
            <a:extLst>
              <a:ext uri="{28A0092B-C50C-407E-A947-70E740481C1C}">
                <a14:useLocalDpi xmlns:a14="http://schemas.microsoft.com/office/drawing/2010/main"/>
              </a:ext>
            </a:extLst>
          </a:blip>
          <a:srcRect l="20184" t="21042" r="10193"/>
          <a:stretch/>
        </p:blipFill>
        <p:spPr>
          <a:xfrm>
            <a:off x="520676" y="1521100"/>
            <a:ext cx="3854554" cy="2692083"/>
          </a:xfrm>
          <a:prstGeom prst="roundRect">
            <a:avLst>
              <a:gd name="adj" fmla="val 5711"/>
            </a:avLst>
          </a:prstGeom>
          <a:noFill/>
          <a:ln>
            <a:noFill/>
          </a:ln>
        </p:spPr>
      </p:pic>
      <p:sp>
        <p:nvSpPr>
          <p:cNvPr id="267" name="Google Shape;267;p46"/>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13</a:t>
            </a:fld>
            <a:endParaRPr sz="900" b="0" i="0" u="none" strike="noStrike" cap="none">
              <a:solidFill>
                <a:schemeClr val="dk1"/>
              </a:solidFill>
              <a:latin typeface="Arial"/>
              <a:ea typeface="Arial"/>
              <a:cs typeface="Arial"/>
              <a:sym typeface="Arial"/>
            </a:endParaRPr>
          </a:p>
        </p:txBody>
      </p:sp>
      <p:pic>
        <p:nvPicPr>
          <p:cNvPr id="2" name="Online Media 1" descr="Elastic Rebound with Trees">
            <a:hlinkClick r:id="" action="ppaction://media"/>
            <a:extLst>
              <a:ext uri="{FF2B5EF4-FFF2-40B4-BE49-F238E27FC236}">
                <a16:creationId xmlns:a16="http://schemas.microsoft.com/office/drawing/2014/main" id="{59B7EB1B-B9FF-F2A1-665F-92FFC0474CB4}"/>
              </a:ext>
            </a:extLst>
          </p:cNvPr>
          <p:cNvPicPr>
            <a:picLocks noRot="1" noChangeAspect="1"/>
          </p:cNvPicPr>
          <p:nvPr>
            <a:videoFile r:link="rId1"/>
          </p:nvPr>
        </p:nvPicPr>
        <p:blipFill>
          <a:blip r:embed="rId5"/>
          <a:srcRect b="3397"/>
          <a:stretch/>
        </p:blipFill>
        <p:spPr>
          <a:xfrm>
            <a:off x="4673656" y="1519614"/>
            <a:ext cx="3685747" cy="2670422"/>
          </a:xfrm>
          <a:prstGeom prst="roundRect">
            <a:avLst>
              <a:gd name="adj" fmla="val 4345"/>
            </a:avLst>
          </a:prstGeom>
          <a:ln>
            <a:solidFill>
              <a:schemeClr val="tx1">
                <a:lumMod val="95000"/>
                <a:lumOff val="5000"/>
              </a:schemeClr>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remove"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7"/>
          <p:cNvSpPr txBox="1">
            <a:spLocks noGrp="1"/>
          </p:cNvSpPr>
          <p:nvPr>
            <p:ph type="title" idx="4294967295"/>
          </p:nvPr>
        </p:nvSpPr>
        <p:spPr>
          <a:xfrm>
            <a:off x="314325" y="601662"/>
            <a:ext cx="8515500" cy="4317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Clr>
                <a:schemeClr val="accent1"/>
              </a:buClr>
              <a:buSzPts val="2800"/>
              <a:buFont typeface="Arial"/>
              <a:buNone/>
            </a:pPr>
            <a:r>
              <a:rPr lang="en" sz="2800" b="1"/>
              <a:t>Earthquake Waves are </a:t>
            </a:r>
            <a:r>
              <a:rPr lang="en" sz="2800"/>
              <a:t>C</a:t>
            </a:r>
            <a:r>
              <a:rPr lang="en" sz="2800" b="1"/>
              <a:t>alled Seismic Waves</a:t>
            </a:r>
            <a:endParaRPr sz="2800" b="1"/>
          </a:p>
        </p:txBody>
      </p:sp>
      <p:sp>
        <p:nvSpPr>
          <p:cNvPr id="273" name="Google Shape;273;p47"/>
          <p:cNvSpPr txBox="1">
            <a:spLocks noGrp="1"/>
          </p:cNvSpPr>
          <p:nvPr>
            <p:ph type="body" idx="4294967295"/>
          </p:nvPr>
        </p:nvSpPr>
        <p:spPr>
          <a:xfrm>
            <a:off x="425204" y="1259819"/>
            <a:ext cx="2994600" cy="30798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200"/>
              <a:buNone/>
            </a:pPr>
            <a:r>
              <a:rPr lang="en" sz="2200" dirty="0">
                <a:solidFill>
                  <a:schemeClr val="dk2"/>
                </a:solidFill>
              </a:rPr>
              <a:t>How does each type of wave affect the building? </a:t>
            </a:r>
            <a:endParaRPr sz="2200" dirty="0">
              <a:solidFill>
                <a:schemeClr val="dk2"/>
              </a:solidFill>
            </a:endParaRPr>
          </a:p>
          <a:p>
            <a:pPr marL="0" lvl="0" indent="0" algn="l" rtl="0">
              <a:lnSpc>
                <a:spcPct val="90000"/>
              </a:lnSpc>
              <a:spcBef>
                <a:spcPts val="0"/>
              </a:spcBef>
              <a:spcAft>
                <a:spcPts val="0"/>
              </a:spcAft>
              <a:buSzPts val="2200"/>
              <a:buNone/>
            </a:pPr>
            <a:endParaRPr sz="2200" dirty="0">
              <a:solidFill>
                <a:schemeClr val="dk2"/>
              </a:solidFill>
            </a:endParaRPr>
          </a:p>
          <a:p>
            <a:pPr marL="0" lvl="0" indent="0" algn="l" rtl="0">
              <a:lnSpc>
                <a:spcPct val="90000"/>
              </a:lnSpc>
              <a:spcBef>
                <a:spcPts val="0"/>
              </a:spcBef>
              <a:spcAft>
                <a:spcPts val="0"/>
              </a:spcAft>
              <a:buSzPts val="2200"/>
              <a:buNone/>
            </a:pPr>
            <a:r>
              <a:rPr lang="en" sz="2200" dirty="0">
                <a:solidFill>
                  <a:schemeClr val="dk2"/>
                </a:solidFill>
              </a:rPr>
              <a:t>How are the waves of energy SIMILAR?  </a:t>
            </a:r>
            <a:endParaRPr sz="2200" dirty="0">
              <a:solidFill>
                <a:schemeClr val="dk2"/>
              </a:solidFill>
            </a:endParaRPr>
          </a:p>
          <a:p>
            <a:pPr marL="0" lvl="0" indent="0" algn="l" rtl="0">
              <a:lnSpc>
                <a:spcPct val="90000"/>
              </a:lnSpc>
              <a:spcBef>
                <a:spcPts val="0"/>
              </a:spcBef>
              <a:spcAft>
                <a:spcPts val="0"/>
              </a:spcAft>
              <a:buSzPts val="2200"/>
              <a:buNone/>
            </a:pPr>
            <a:endParaRPr sz="2200" dirty="0">
              <a:solidFill>
                <a:schemeClr val="dk2"/>
              </a:solidFill>
            </a:endParaRPr>
          </a:p>
          <a:p>
            <a:pPr marL="0" lvl="0" indent="0" algn="l" rtl="0">
              <a:lnSpc>
                <a:spcPct val="90000"/>
              </a:lnSpc>
              <a:spcBef>
                <a:spcPts val="0"/>
              </a:spcBef>
              <a:spcAft>
                <a:spcPts val="0"/>
              </a:spcAft>
              <a:buSzPts val="2200"/>
              <a:buNone/>
            </a:pPr>
            <a:r>
              <a:rPr lang="en" sz="2200" dirty="0">
                <a:solidFill>
                  <a:schemeClr val="dk2"/>
                </a:solidFill>
              </a:rPr>
              <a:t>How are they DIFFERENT? </a:t>
            </a:r>
            <a:endParaRPr sz="2200" dirty="0">
              <a:solidFill>
                <a:schemeClr val="dk2"/>
              </a:solidFill>
            </a:endParaRPr>
          </a:p>
        </p:txBody>
      </p:sp>
      <p:sp>
        <p:nvSpPr>
          <p:cNvPr id="275" name="Google Shape;275;p47"/>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14</a:t>
            </a:fld>
            <a:endParaRPr sz="900" b="0" i="0" u="none" strike="noStrike" cap="none">
              <a:solidFill>
                <a:schemeClr val="dk1"/>
              </a:solidFill>
              <a:latin typeface="Arial"/>
              <a:ea typeface="Arial"/>
              <a:cs typeface="Arial"/>
              <a:sym typeface="Arial"/>
            </a:endParaRPr>
          </a:p>
        </p:txBody>
      </p:sp>
      <p:pic>
        <p:nvPicPr>
          <p:cNvPr id="2" name="1-seismicStation_Clock_Earthquake">
            <a:hlinkClick r:id="" action="ppaction://media"/>
            <a:extLst>
              <a:ext uri="{FF2B5EF4-FFF2-40B4-BE49-F238E27FC236}">
                <a16:creationId xmlns:a16="http://schemas.microsoft.com/office/drawing/2014/main" id="{A40EBCCC-96E8-72C5-6AA1-4C5C48A9652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99199" y="1295400"/>
            <a:ext cx="4712366" cy="3137704"/>
          </a:xfrm>
          <a:prstGeom prst="roundRect">
            <a:avLst>
              <a:gd name="adj" fmla="val 2727"/>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17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2"/>
                                        </p:tgtEl>
                                      </p:cBhvr>
                                    </p:cmd>
                                  </p:childTnLst>
                                </p:cTn>
                              </p:par>
                            </p:childTnLst>
                          </p:cTn>
                        </p:par>
                      </p:childTnLst>
                    </p:cTn>
                  </p:par>
                </p:childTnLst>
              </p:cTn>
              <p:nextCondLst>
                <p:cond evt="onClick" delay="0">
                  <p:tgtEl>
                    <p:spTgt spid="2"/>
                  </p:tgtEl>
                </p:cond>
              </p:nextCondLst>
            </p:seq>
            <p:video>
              <p:cMediaNode vol="80000">
                <p:cTn id="32"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8"/>
          <p:cNvSpPr txBox="1">
            <a:spLocks noGrp="1"/>
          </p:cNvSpPr>
          <p:nvPr>
            <p:ph type="title"/>
          </p:nvPr>
        </p:nvSpPr>
        <p:spPr>
          <a:xfrm>
            <a:off x="197175" y="543425"/>
            <a:ext cx="8946900" cy="431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2700"/>
              <a:buFont typeface="Arial"/>
              <a:buNone/>
            </a:pPr>
            <a:r>
              <a:rPr lang="en" sz="2900"/>
              <a:t>Seismic Waves with Different Amounts of Energy</a:t>
            </a:r>
            <a:endParaRPr sz="2900"/>
          </a:p>
        </p:txBody>
      </p:sp>
      <p:sp>
        <p:nvSpPr>
          <p:cNvPr id="281" name="Google Shape;281;p48"/>
          <p:cNvSpPr txBox="1">
            <a:spLocks noGrp="1"/>
          </p:cNvSpPr>
          <p:nvPr>
            <p:ph type="body" idx="1"/>
          </p:nvPr>
        </p:nvSpPr>
        <p:spPr>
          <a:xfrm>
            <a:off x="197175" y="1120975"/>
            <a:ext cx="4718700" cy="3263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3000" b="1">
              <a:solidFill>
                <a:schemeClr val="dk2"/>
              </a:solidFill>
            </a:endParaRPr>
          </a:p>
          <a:p>
            <a:pPr marL="0" lvl="0" indent="0" algn="l" rtl="0">
              <a:lnSpc>
                <a:spcPct val="100000"/>
              </a:lnSpc>
              <a:spcBef>
                <a:spcPts val="0"/>
              </a:spcBef>
              <a:spcAft>
                <a:spcPts val="0"/>
              </a:spcAft>
              <a:buNone/>
            </a:pPr>
            <a:r>
              <a:rPr lang="en" sz="3000" b="1">
                <a:solidFill>
                  <a:schemeClr val="dk2"/>
                </a:solidFill>
              </a:rPr>
              <a:t>Amplitude</a:t>
            </a:r>
            <a:r>
              <a:rPr lang="en" sz="3000">
                <a:solidFill>
                  <a:schemeClr val="dk2"/>
                </a:solidFill>
              </a:rPr>
              <a:t> - the distance the wave moves from where it started.  </a:t>
            </a:r>
            <a:endParaRPr sz="3000">
              <a:solidFill>
                <a:schemeClr val="dk2"/>
              </a:solidFill>
            </a:endParaRPr>
          </a:p>
          <a:p>
            <a:pPr marL="0" lvl="0" indent="0" algn="l" rtl="0">
              <a:lnSpc>
                <a:spcPct val="90000"/>
              </a:lnSpc>
              <a:spcBef>
                <a:spcPts val="750"/>
              </a:spcBef>
              <a:spcAft>
                <a:spcPts val="0"/>
              </a:spcAft>
              <a:buSzPts val="1500"/>
              <a:buNone/>
            </a:pPr>
            <a:r>
              <a:rPr lang="en" sz="2200">
                <a:solidFill>
                  <a:schemeClr val="dk2"/>
                </a:solidFill>
              </a:rPr>
              <a:t>  </a:t>
            </a:r>
            <a:endParaRPr sz="2200">
              <a:solidFill>
                <a:schemeClr val="dk2"/>
              </a:solidFill>
            </a:endParaRPr>
          </a:p>
          <a:p>
            <a:pPr marL="0" lvl="0" indent="0" algn="l" rtl="0">
              <a:lnSpc>
                <a:spcPct val="90000"/>
              </a:lnSpc>
              <a:spcBef>
                <a:spcPts val="750"/>
              </a:spcBef>
              <a:spcAft>
                <a:spcPts val="0"/>
              </a:spcAft>
              <a:buSzPts val="1500"/>
              <a:buNone/>
            </a:pPr>
            <a:endParaRPr sz="2200">
              <a:solidFill>
                <a:schemeClr val="dk2"/>
              </a:solidFill>
            </a:endParaRPr>
          </a:p>
        </p:txBody>
      </p:sp>
      <p:cxnSp>
        <p:nvCxnSpPr>
          <p:cNvPr id="282" name="Google Shape;282;p48"/>
          <p:cNvCxnSpPr/>
          <p:nvPr/>
        </p:nvCxnSpPr>
        <p:spPr>
          <a:xfrm>
            <a:off x="5306625" y="2832875"/>
            <a:ext cx="3420900" cy="0"/>
          </a:xfrm>
          <a:prstGeom prst="straightConnector1">
            <a:avLst/>
          </a:prstGeom>
          <a:noFill/>
          <a:ln w="9525" cap="flat" cmpd="sng">
            <a:solidFill>
              <a:schemeClr val="dk2"/>
            </a:solidFill>
            <a:prstDash val="solid"/>
            <a:round/>
            <a:headEnd type="none" w="sm" len="sm"/>
            <a:tailEnd type="none" w="sm" len="sm"/>
          </a:ln>
        </p:spPr>
      </p:cxnSp>
      <p:cxnSp>
        <p:nvCxnSpPr>
          <p:cNvPr id="283" name="Google Shape;283;p48"/>
          <p:cNvCxnSpPr/>
          <p:nvPr/>
        </p:nvCxnSpPr>
        <p:spPr>
          <a:xfrm flipH="1">
            <a:off x="5294325" y="1270125"/>
            <a:ext cx="12300" cy="3248400"/>
          </a:xfrm>
          <a:prstGeom prst="straightConnector1">
            <a:avLst/>
          </a:prstGeom>
          <a:noFill/>
          <a:ln w="9525" cap="flat" cmpd="sng">
            <a:solidFill>
              <a:schemeClr val="dk2"/>
            </a:solidFill>
            <a:prstDash val="solid"/>
            <a:round/>
            <a:headEnd type="none" w="sm" len="sm"/>
            <a:tailEnd type="none" w="sm" len="sm"/>
          </a:ln>
        </p:spPr>
      </p:cxnSp>
      <p:sp>
        <p:nvSpPr>
          <p:cNvPr id="284" name="Google Shape;284;p48"/>
          <p:cNvSpPr/>
          <p:nvPr/>
        </p:nvSpPr>
        <p:spPr>
          <a:xfrm>
            <a:off x="5317400" y="1861498"/>
            <a:ext cx="3184625" cy="1999625"/>
          </a:xfrm>
          <a:custGeom>
            <a:avLst/>
            <a:gdLst/>
            <a:ahLst/>
            <a:cxnLst/>
            <a:rect l="l" t="t" r="r" b="b"/>
            <a:pathLst>
              <a:path w="127385" h="79985" extrusionOk="0">
                <a:moveTo>
                  <a:pt x="0" y="38862"/>
                </a:moveTo>
                <a:cubicBezTo>
                  <a:pt x="5334" y="32385"/>
                  <a:pt x="21146" y="-63"/>
                  <a:pt x="32004" y="0"/>
                </a:cubicBezTo>
                <a:cubicBezTo>
                  <a:pt x="42863" y="64"/>
                  <a:pt x="54245" y="25912"/>
                  <a:pt x="65151" y="39243"/>
                </a:cubicBezTo>
                <a:cubicBezTo>
                  <a:pt x="76057" y="52574"/>
                  <a:pt x="87067" y="80126"/>
                  <a:pt x="97439" y="79984"/>
                </a:cubicBezTo>
                <a:cubicBezTo>
                  <a:pt x="107811" y="79842"/>
                  <a:pt x="122394" y="45324"/>
                  <a:pt x="127385" y="38392"/>
                </a:cubicBezTo>
              </a:path>
            </a:pathLst>
          </a:custGeom>
          <a:noFill/>
          <a:ln w="19050" cap="flat" cmpd="sng">
            <a:solidFill>
              <a:srgbClr val="9900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cxnSp>
        <p:nvCxnSpPr>
          <p:cNvPr id="285" name="Google Shape;285;p48"/>
          <p:cNvCxnSpPr/>
          <p:nvPr/>
        </p:nvCxnSpPr>
        <p:spPr>
          <a:xfrm>
            <a:off x="6131675" y="1873875"/>
            <a:ext cx="5100" cy="959100"/>
          </a:xfrm>
          <a:prstGeom prst="straightConnector1">
            <a:avLst/>
          </a:prstGeom>
          <a:noFill/>
          <a:ln w="38100" cap="flat" cmpd="sng">
            <a:solidFill>
              <a:srgbClr val="006F41"/>
            </a:solidFill>
            <a:prstDash val="solid"/>
            <a:round/>
            <a:headEnd type="stealth" w="med" len="med"/>
            <a:tailEnd type="stealth" w="med" len="med"/>
          </a:ln>
        </p:spPr>
      </p:cxnSp>
      <p:sp>
        <p:nvSpPr>
          <p:cNvPr id="286" name="Google Shape;286;p48"/>
          <p:cNvSpPr txBox="1"/>
          <p:nvPr/>
        </p:nvSpPr>
        <p:spPr>
          <a:xfrm>
            <a:off x="6704875" y="1890075"/>
            <a:ext cx="1447500" cy="357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rgbClr val="006F41"/>
              </a:buClr>
              <a:buSzPts val="2000"/>
              <a:buFont typeface="Arial"/>
              <a:buNone/>
            </a:pPr>
            <a:r>
              <a:rPr lang="en" sz="2000" b="1">
                <a:solidFill>
                  <a:srgbClr val="006F41"/>
                </a:solidFill>
                <a:latin typeface="Arial"/>
                <a:ea typeface="Arial"/>
                <a:cs typeface="Arial"/>
                <a:sym typeface="Arial"/>
              </a:rPr>
              <a:t>Amplitude</a:t>
            </a:r>
            <a:endParaRPr sz="2000" b="1">
              <a:solidFill>
                <a:srgbClr val="006F41"/>
              </a:solidFill>
              <a:latin typeface="Arial"/>
              <a:ea typeface="Arial"/>
              <a:cs typeface="Arial"/>
              <a:sym typeface="Arial"/>
            </a:endParaRPr>
          </a:p>
        </p:txBody>
      </p:sp>
      <p:cxnSp>
        <p:nvCxnSpPr>
          <p:cNvPr id="287" name="Google Shape;287;p48"/>
          <p:cNvCxnSpPr>
            <a:endCxn id="286" idx="1"/>
          </p:cNvCxnSpPr>
          <p:nvPr/>
        </p:nvCxnSpPr>
        <p:spPr>
          <a:xfrm rot="10800000" flipH="1">
            <a:off x="6196675" y="2069025"/>
            <a:ext cx="508200" cy="325500"/>
          </a:xfrm>
          <a:prstGeom prst="straightConnector1">
            <a:avLst/>
          </a:prstGeom>
          <a:noFill/>
          <a:ln w="9525" cap="flat" cmpd="sng">
            <a:solidFill>
              <a:schemeClr val="dk1"/>
            </a:solidFill>
            <a:prstDash val="solid"/>
            <a:round/>
            <a:headEnd type="none" w="sm" len="sm"/>
            <a:tailEnd type="none" w="sm" len="sm"/>
          </a:ln>
        </p:spPr>
      </p:cxnSp>
      <p:sp>
        <p:nvSpPr>
          <p:cNvPr id="288" name="Google Shape;288;p48"/>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15</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9"/>
          <p:cNvSpPr txBox="1">
            <a:spLocks noGrp="1"/>
          </p:cNvSpPr>
          <p:nvPr>
            <p:ph type="title"/>
          </p:nvPr>
        </p:nvSpPr>
        <p:spPr>
          <a:xfrm>
            <a:off x="311700" y="445025"/>
            <a:ext cx="8520600" cy="572700"/>
          </a:xfrm>
          <a:prstGeom prst="rect">
            <a:avLst/>
          </a:prstGeom>
        </p:spPr>
        <p:txBody>
          <a:bodyPr spcFirstLastPara="1" wrap="square" lIns="93500" tIns="93500" rIns="93500" bIns="93500" anchor="ctr" anchorCtr="0">
            <a:normAutofit fontScale="90000"/>
          </a:bodyPr>
          <a:lstStyle/>
          <a:p>
            <a:pPr marL="0" lvl="0" indent="0" algn="ctr" rtl="0">
              <a:spcBef>
                <a:spcPts val="0"/>
              </a:spcBef>
              <a:spcAft>
                <a:spcPts val="0"/>
              </a:spcAft>
              <a:buNone/>
            </a:pPr>
            <a:r>
              <a:rPr lang="en"/>
              <a:t>4 Seismic Wave Models</a:t>
            </a:r>
            <a:endParaRPr/>
          </a:p>
        </p:txBody>
      </p:sp>
      <p:sp>
        <p:nvSpPr>
          <p:cNvPr id="294" name="Google Shape;294;p49"/>
          <p:cNvSpPr/>
          <p:nvPr/>
        </p:nvSpPr>
        <p:spPr>
          <a:xfrm>
            <a:off x="4594904" y="1017725"/>
            <a:ext cx="3734100" cy="17127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700"/>
              <a:buFont typeface="Arial"/>
              <a:buNone/>
            </a:pPr>
            <a:r>
              <a:rPr lang="en" sz="2700" b="1" dirty="0">
                <a:solidFill>
                  <a:schemeClr val="dk2"/>
                </a:solidFill>
              </a:rPr>
              <a:t>People</a:t>
            </a:r>
            <a:endParaRPr sz="1100" dirty="0">
              <a:solidFill>
                <a:schemeClr val="dk2"/>
              </a:solidFill>
            </a:endParaRPr>
          </a:p>
          <a:p>
            <a:pPr marL="0" marR="0" lvl="0" indent="0" algn="ctr" rtl="0">
              <a:lnSpc>
                <a:spcPct val="100000"/>
              </a:lnSpc>
              <a:spcBef>
                <a:spcPts val="0"/>
              </a:spcBef>
              <a:spcAft>
                <a:spcPts val="0"/>
              </a:spcAft>
              <a:buNone/>
            </a:pPr>
            <a:endParaRPr sz="1100" dirty="0">
              <a:solidFill>
                <a:srgbClr val="FFFFFF"/>
              </a:solidFill>
            </a:endParaRPr>
          </a:p>
        </p:txBody>
      </p:sp>
      <p:sp>
        <p:nvSpPr>
          <p:cNvPr id="295" name="Google Shape;295;p49"/>
          <p:cNvSpPr/>
          <p:nvPr/>
        </p:nvSpPr>
        <p:spPr>
          <a:xfrm>
            <a:off x="4594904" y="2861029"/>
            <a:ext cx="3734100" cy="17127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2700"/>
              <a:buNone/>
            </a:pPr>
            <a:r>
              <a:rPr lang="en" sz="2700" b="1" dirty="0" err="1">
                <a:solidFill>
                  <a:schemeClr val="dk2"/>
                </a:solidFill>
              </a:rPr>
              <a:t>MyShake</a:t>
            </a:r>
            <a:r>
              <a:rPr lang="en" sz="2700" b="1" dirty="0">
                <a:solidFill>
                  <a:schemeClr val="dk2"/>
                </a:solidFill>
              </a:rPr>
              <a:t> app</a:t>
            </a:r>
            <a:endParaRPr sz="1100" dirty="0">
              <a:solidFill>
                <a:srgbClr val="FFFFFF"/>
              </a:solidFill>
            </a:endParaRPr>
          </a:p>
        </p:txBody>
      </p:sp>
      <p:sp>
        <p:nvSpPr>
          <p:cNvPr id="296" name="Google Shape;296;p49"/>
          <p:cNvSpPr/>
          <p:nvPr/>
        </p:nvSpPr>
        <p:spPr>
          <a:xfrm>
            <a:off x="687669" y="1017725"/>
            <a:ext cx="3734100" cy="17127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1"/>
              </a:buClr>
              <a:buSzPts val="2700"/>
              <a:buFont typeface="Arial"/>
              <a:buNone/>
            </a:pPr>
            <a:r>
              <a:rPr lang="en" sz="2700" b="1">
                <a:solidFill>
                  <a:schemeClr val="dk2"/>
                </a:solidFill>
              </a:rPr>
              <a:t>Slinky</a:t>
            </a:r>
            <a:r>
              <a:rPr lang="en" sz="2700" b="1" baseline="30000">
                <a:solidFill>
                  <a:schemeClr val="dk2"/>
                </a:solidFill>
              </a:rPr>
              <a:t>Ⓡ</a:t>
            </a:r>
            <a:endParaRPr sz="1100" b="0" i="0" u="none" strike="noStrike" cap="none">
              <a:solidFill>
                <a:schemeClr val="dk2"/>
              </a:solidFill>
              <a:latin typeface="Arial"/>
              <a:ea typeface="Arial"/>
              <a:cs typeface="Arial"/>
              <a:sym typeface="Arial"/>
            </a:endParaRPr>
          </a:p>
        </p:txBody>
      </p:sp>
      <p:sp>
        <p:nvSpPr>
          <p:cNvPr id="297" name="Google Shape;297;p49"/>
          <p:cNvSpPr/>
          <p:nvPr/>
        </p:nvSpPr>
        <p:spPr>
          <a:xfrm>
            <a:off x="687669" y="2861029"/>
            <a:ext cx="3734100" cy="17127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2700"/>
              <a:buNone/>
            </a:pPr>
            <a:r>
              <a:rPr lang="en" sz="2700" b="1" dirty="0">
                <a:solidFill>
                  <a:schemeClr val="dk2"/>
                </a:solidFill>
              </a:rPr>
              <a:t>Glass of Water</a:t>
            </a:r>
            <a:endParaRPr sz="1100" dirty="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50"/>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rot="5400000">
            <a:off x="6876254" y="1112181"/>
            <a:ext cx="1286400" cy="2913900"/>
          </a:xfrm>
          <a:prstGeom prst="roundRect">
            <a:avLst>
              <a:gd name="adj" fmla="val 5509"/>
            </a:avLst>
          </a:prstGeom>
          <a:noFill/>
          <a:ln w="9525" cap="flat" cmpd="sng">
            <a:solidFill>
              <a:schemeClr val="dk2"/>
            </a:solidFill>
            <a:prstDash val="solid"/>
            <a:round/>
            <a:headEnd type="none" w="sm" len="sm"/>
            <a:tailEnd type="none" w="sm" len="sm"/>
          </a:ln>
        </p:spPr>
      </p:pic>
      <p:cxnSp>
        <p:nvCxnSpPr>
          <p:cNvPr id="303" name="Google Shape;303;p50"/>
          <p:cNvCxnSpPr/>
          <p:nvPr/>
        </p:nvCxnSpPr>
        <p:spPr>
          <a:xfrm>
            <a:off x="7712200" y="3101728"/>
            <a:ext cx="738600" cy="9000"/>
          </a:xfrm>
          <a:prstGeom prst="straightConnector1">
            <a:avLst/>
          </a:prstGeom>
          <a:noFill/>
          <a:ln w="76200" cap="flat" cmpd="sng">
            <a:solidFill>
              <a:srgbClr val="FF0000"/>
            </a:solidFill>
            <a:prstDash val="solid"/>
            <a:round/>
            <a:headEnd type="none" w="sm" len="sm"/>
            <a:tailEnd type="stealth" w="med" len="med"/>
          </a:ln>
        </p:spPr>
      </p:cxnSp>
      <p:sp>
        <p:nvSpPr>
          <p:cNvPr id="304" name="Google Shape;304;p50"/>
          <p:cNvSpPr txBox="1">
            <a:spLocks noGrp="1"/>
          </p:cNvSpPr>
          <p:nvPr>
            <p:ph type="title" idx="4294967295"/>
          </p:nvPr>
        </p:nvSpPr>
        <p:spPr>
          <a:xfrm>
            <a:off x="424206" y="552450"/>
            <a:ext cx="8337900" cy="4317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Clr>
                <a:schemeClr val="accent1"/>
              </a:buClr>
              <a:buSzPts val="2700"/>
              <a:buFont typeface="Arial"/>
              <a:buNone/>
            </a:pPr>
            <a:r>
              <a:rPr lang="en" sz="2700" b="1"/>
              <a:t>Modeling </a:t>
            </a:r>
            <a:r>
              <a:rPr lang="en" sz="3600" b="1" u="sng"/>
              <a:t>P</a:t>
            </a:r>
            <a:r>
              <a:rPr lang="en" sz="2700" b="1"/>
              <a:t>-Waves with Slinky</a:t>
            </a:r>
            <a:r>
              <a:rPr lang="en" sz="2700" b="1" baseline="30000"/>
              <a:t>Ⓡ</a:t>
            </a:r>
            <a:endParaRPr sz="2700" b="1" baseline="30000"/>
          </a:p>
        </p:txBody>
      </p:sp>
      <p:grpSp>
        <p:nvGrpSpPr>
          <p:cNvPr id="305" name="Google Shape;305;p50"/>
          <p:cNvGrpSpPr/>
          <p:nvPr/>
        </p:nvGrpSpPr>
        <p:grpSpPr>
          <a:xfrm>
            <a:off x="4692542" y="1092376"/>
            <a:ext cx="2721172" cy="1070776"/>
            <a:chOff x="5729538" y="626031"/>
            <a:chExt cx="3167100" cy="1287300"/>
          </a:xfrm>
        </p:grpSpPr>
        <p:pic>
          <p:nvPicPr>
            <p:cNvPr id="306" name="Google Shape;306;p50"/>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rot="5400000">
              <a:off x="6669438" y="-313869"/>
              <a:ext cx="1287300" cy="3167100"/>
            </a:xfrm>
            <a:prstGeom prst="roundRect">
              <a:avLst>
                <a:gd name="adj" fmla="val 7729"/>
              </a:avLst>
            </a:prstGeom>
            <a:noFill/>
            <a:ln>
              <a:noFill/>
            </a:ln>
          </p:spPr>
        </p:pic>
        <p:cxnSp>
          <p:nvCxnSpPr>
            <p:cNvPr id="307" name="Google Shape;307;p50"/>
            <p:cNvCxnSpPr/>
            <p:nvPr/>
          </p:nvCxnSpPr>
          <p:spPr>
            <a:xfrm>
              <a:off x="5999525" y="1544828"/>
              <a:ext cx="738600" cy="9000"/>
            </a:xfrm>
            <a:prstGeom prst="straightConnector1">
              <a:avLst/>
            </a:prstGeom>
            <a:noFill/>
            <a:ln w="76200" cap="flat" cmpd="sng">
              <a:solidFill>
                <a:srgbClr val="FF0000"/>
              </a:solidFill>
              <a:prstDash val="solid"/>
              <a:round/>
              <a:headEnd type="none" w="sm" len="sm"/>
              <a:tailEnd type="stealth" w="med" len="med"/>
            </a:ln>
          </p:spPr>
        </p:cxnSp>
      </p:grpSp>
      <p:pic>
        <p:nvPicPr>
          <p:cNvPr id="308" name="Google Shape;308;p50"/>
          <p:cNvPicPr preferRelativeResize="0"/>
          <p:nvPr/>
        </p:nvPicPr>
        <p:blipFill rotWithShape="1">
          <a:blip r:embed="rId5" cstate="print">
            <a:alphaModFix/>
            <a:extLst>
              <a:ext uri="{28A0092B-C50C-407E-A947-70E740481C1C}">
                <a14:useLocalDpi xmlns:a14="http://schemas.microsoft.com/office/drawing/2010/main"/>
              </a:ext>
            </a:extLst>
          </a:blip>
          <a:srcRect t="30720" r="8767" b="28467"/>
          <a:stretch/>
        </p:blipFill>
        <p:spPr>
          <a:xfrm>
            <a:off x="4312450" y="3280222"/>
            <a:ext cx="4430700" cy="1376400"/>
          </a:xfrm>
          <a:prstGeom prst="roundRect">
            <a:avLst>
              <a:gd name="adj" fmla="val 6239"/>
            </a:avLst>
          </a:prstGeom>
          <a:noFill/>
          <a:ln w="9525" cap="flat" cmpd="sng">
            <a:solidFill>
              <a:schemeClr val="dk2"/>
            </a:solidFill>
            <a:prstDash val="solid"/>
            <a:round/>
            <a:headEnd type="none" w="sm" len="sm"/>
            <a:tailEnd type="none" w="sm" len="sm"/>
          </a:ln>
        </p:spPr>
      </p:pic>
      <p:pic>
        <p:nvPicPr>
          <p:cNvPr id="309" name="Google Shape;309;p50"/>
          <p:cNvPicPr preferRelativeResize="0"/>
          <p:nvPr/>
        </p:nvPicPr>
        <p:blipFill>
          <a:blip r:embed="rId6">
            <a:alphaModFix/>
          </a:blip>
          <a:stretch>
            <a:fillRect/>
          </a:stretch>
        </p:blipFill>
        <p:spPr>
          <a:xfrm>
            <a:off x="161925" y="1460950"/>
            <a:ext cx="4150525" cy="2012048"/>
          </a:xfrm>
          <a:prstGeom prst="rect">
            <a:avLst/>
          </a:prstGeom>
          <a:noFill/>
          <a:ln>
            <a:noFill/>
          </a:ln>
        </p:spPr>
      </p:pic>
      <p:sp>
        <p:nvSpPr>
          <p:cNvPr id="310" name="Google Shape;310;p50"/>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17</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grpSp>
        <p:nvGrpSpPr>
          <p:cNvPr id="315" name="Google Shape;315;p51"/>
          <p:cNvGrpSpPr/>
          <p:nvPr/>
        </p:nvGrpSpPr>
        <p:grpSpPr>
          <a:xfrm>
            <a:off x="4809114" y="1286635"/>
            <a:ext cx="3582010" cy="1692113"/>
            <a:chOff x="6022202" y="2939425"/>
            <a:chExt cx="3017700" cy="1362300"/>
          </a:xfrm>
        </p:grpSpPr>
        <p:pic>
          <p:nvPicPr>
            <p:cNvPr id="316" name="Google Shape;316;p51"/>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rot="5400000">
              <a:off x="6849902" y="2111724"/>
              <a:ext cx="1362300" cy="3017700"/>
            </a:xfrm>
            <a:prstGeom prst="roundRect">
              <a:avLst>
                <a:gd name="adj" fmla="val 6591"/>
              </a:avLst>
            </a:prstGeom>
            <a:noFill/>
            <a:ln>
              <a:noFill/>
            </a:ln>
          </p:spPr>
        </p:pic>
        <p:cxnSp>
          <p:nvCxnSpPr>
            <p:cNvPr id="317" name="Google Shape;317;p51"/>
            <p:cNvCxnSpPr/>
            <p:nvPr/>
          </p:nvCxnSpPr>
          <p:spPr>
            <a:xfrm rot="10800000">
              <a:off x="7233400" y="3533528"/>
              <a:ext cx="18300" cy="432300"/>
            </a:xfrm>
            <a:prstGeom prst="straightConnector1">
              <a:avLst/>
            </a:prstGeom>
            <a:noFill/>
            <a:ln w="38100" cap="flat" cmpd="sng">
              <a:solidFill>
                <a:srgbClr val="FF0000"/>
              </a:solidFill>
              <a:prstDash val="solid"/>
              <a:round/>
              <a:headEnd type="none" w="sm" len="sm"/>
              <a:tailEnd type="stealth" w="med" len="med"/>
            </a:ln>
          </p:spPr>
        </p:cxnSp>
        <p:cxnSp>
          <p:nvCxnSpPr>
            <p:cNvPr id="318" name="Google Shape;318;p51"/>
            <p:cNvCxnSpPr/>
            <p:nvPr/>
          </p:nvCxnSpPr>
          <p:spPr>
            <a:xfrm>
              <a:off x="8323081" y="3439458"/>
              <a:ext cx="900" cy="362100"/>
            </a:xfrm>
            <a:prstGeom prst="straightConnector1">
              <a:avLst/>
            </a:prstGeom>
            <a:noFill/>
            <a:ln w="38100" cap="flat" cmpd="sng">
              <a:solidFill>
                <a:srgbClr val="FF0000"/>
              </a:solidFill>
              <a:prstDash val="solid"/>
              <a:round/>
              <a:headEnd type="none" w="sm" len="sm"/>
              <a:tailEnd type="stealth" w="med" len="med"/>
            </a:ln>
          </p:spPr>
        </p:cxnSp>
      </p:grpSp>
      <p:sp>
        <p:nvSpPr>
          <p:cNvPr id="319" name="Google Shape;319;p51"/>
          <p:cNvSpPr txBox="1">
            <a:spLocks noGrp="1"/>
          </p:cNvSpPr>
          <p:nvPr>
            <p:ph type="title" idx="4294967295"/>
          </p:nvPr>
        </p:nvSpPr>
        <p:spPr>
          <a:xfrm>
            <a:off x="559768" y="555625"/>
            <a:ext cx="8065200" cy="430200"/>
          </a:xfrm>
          <a:prstGeom prst="rect">
            <a:avLst/>
          </a:prstGeom>
          <a:noFill/>
          <a:ln>
            <a:noFill/>
          </a:ln>
        </p:spPr>
        <p:txBody>
          <a:bodyPr spcFirstLastPara="1" wrap="square" lIns="91425" tIns="91425" rIns="91425" bIns="91425" anchor="ctr" anchorCtr="0">
            <a:noAutofit/>
          </a:bodyPr>
          <a:lstStyle/>
          <a:p>
            <a:pPr marL="0" lvl="0" indent="0" algn="ctr" rtl="0">
              <a:lnSpc>
                <a:spcPct val="90000"/>
              </a:lnSpc>
              <a:spcBef>
                <a:spcPts val="0"/>
              </a:spcBef>
              <a:spcAft>
                <a:spcPts val="0"/>
              </a:spcAft>
              <a:buClr>
                <a:schemeClr val="accent1"/>
              </a:buClr>
              <a:buSzPts val="2700"/>
              <a:buFont typeface="Arial"/>
              <a:buNone/>
            </a:pPr>
            <a:r>
              <a:rPr lang="en" sz="2700" b="1"/>
              <a:t>Modeling </a:t>
            </a:r>
            <a:r>
              <a:rPr lang="en" sz="3600" b="1" u="sng"/>
              <a:t>S</a:t>
            </a:r>
            <a:r>
              <a:rPr lang="en" sz="2700" b="1"/>
              <a:t>-Waves with Slinky</a:t>
            </a:r>
            <a:r>
              <a:rPr lang="en" sz="2700" b="1" baseline="30000"/>
              <a:t>Ⓡ</a:t>
            </a:r>
            <a:endParaRPr sz="2700" b="1" baseline="30000"/>
          </a:p>
        </p:txBody>
      </p:sp>
      <p:pic>
        <p:nvPicPr>
          <p:cNvPr id="320" name="Google Shape;320;p51"/>
          <p:cNvPicPr preferRelativeResize="0"/>
          <p:nvPr/>
        </p:nvPicPr>
        <p:blipFill rotWithShape="1">
          <a:blip r:embed="rId4">
            <a:alphaModFix/>
          </a:blip>
          <a:srcRect/>
          <a:stretch/>
        </p:blipFill>
        <p:spPr>
          <a:xfrm>
            <a:off x="7120588" y="3097556"/>
            <a:ext cx="400609" cy="309920"/>
          </a:xfrm>
          <a:prstGeom prst="rect">
            <a:avLst/>
          </a:prstGeom>
          <a:noFill/>
          <a:ln>
            <a:noFill/>
          </a:ln>
        </p:spPr>
      </p:pic>
      <p:grpSp>
        <p:nvGrpSpPr>
          <p:cNvPr id="321" name="Google Shape;321;p51"/>
          <p:cNvGrpSpPr/>
          <p:nvPr/>
        </p:nvGrpSpPr>
        <p:grpSpPr>
          <a:xfrm>
            <a:off x="4809059" y="3094052"/>
            <a:ext cx="3606498" cy="1493855"/>
            <a:chOff x="4730299" y="2941765"/>
            <a:chExt cx="4052700" cy="1770600"/>
          </a:xfrm>
        </p:grpSpPr>
        <p:pic>
          <p:nvPicPr>
            <p:cNvPr id="322" name="Google Shape;322;p51"/>
            <p:cNvPicPr preferRelativeResize="0"/>
            <p:nvPr/>
          </p:nvPicPr>
          <p:blipFill rotWithShape="1">
            <a:blip r:embed="rId5" cstate="print">
              <a:alphaModFix/>
              <a:extLst>
                <a:ext uri="{28A0092B-C50C-407E-A947-70E740481C1C}">
                  <a14:useLocalDpi xmlns:a14="http://schemas.microsoft.com/office/drawing/2010/main"/>
                </a:ext>
              </a:extLst>
            </a:blip>
            <a:srcRect t="18279" b="28399"/>
            <a:stretch/>
          </p:blipFill>
          <p:spPr>
            <a:xfrm flipH="1">
              <a:off x="4730299" y="2941765"/>
              <a:ext cx="4052700" cy="1770600"/>
            </a:xfrm>
            <a:prstGeom prst="roundRect">
              <a:avLst>
                <a:gd name="adj" fmla="val 7849"/>
              </a:avLst>
            </a:prstGeom>
            <a:noFill/>
            <a:ln w="9525" cap="flat" cmpd="sng">
              <a:solidFill>
                <a:schemeClr val="dk2"/>
              </a:solidFill>
              <a:prstDash val="solid"/>
              <a:round/>
              <a:headEnd type="none" w="sm" len="sm"/>
              <a:tailEnd type="none" w="sm" len="sm"/>
            </a:ln>
          </p:spPr>
        </p:pic>
        <p:pic>
          <p:nvPicPr>
            <p:cNvPr id="323" name="Google Shape;323;p51"/>
            <p:cNvPicPr preferRelativeResize="0"/>
            <p:nvPr/>
          </p:nvPicPr>
          <p:blipFill rotWithShape="1">
            <a:blip r:embed="rId6">
              <a:alphaModFix/>
            </a:blip>
            <a:srcRect/>
            <a:stretch/>
          </p:blipFill>
          <p:spPr>
            <a:xfrm>
              <a:off x="6847388" y="2965920"/>
              <a:ext cx="546399" cy="250173"/>
            </a:xfrm>
            <a:prstGeom prst="rect">
              <a:avLst/>
            </a:prstGeom>
            <a:noFill/>
            <a:ln>
              <a:noFill/>
            </a:ln>
          </p:spPr>
        </p:pic>
        <p:pic>
          <p:nvPicPr>
            <p:cNvPr id="324" name="Google Shape;324;p51"/>
            <p:cNvPicPr preferRelativeResize="0"/>
            <p:nvPr/>
          </p:nvPicPr>
          <p:blipFill rotWithShape="1">
            <a:blip r:embed="rId6">
              <a:alphaModFix/>
            </a:blip>
            <a:srcRect/>
            <a:stretch/>
          </p:blipFill>
          <p:spPr>
            <a:xfrm rot="10800000">
              <a:off x="6319180" y="2972493"/>
              <a:ext cx="559063" cy="250125"/>
            </a:xfrm>
            <a:prstGeom prst="rect">
              <a:avLst/>
            </a:prstGeom>
            <a:noFill/>
            <a:ln>
              <a:noFill/>
            </a:ln>
          </p:spPr>
        </p:pic>
      </p:grpSp>
      <p:pic>
        <p:nvPicPr>
          <p:cNvPr id="325" name="Google Shape;325;p51"/>
          <p:cNvPicPr preferRelativeResize="0"/>
          <p:nvPr/>
        </p:nvPicPr>
        <p:blipFill>
          <a:blip r:embed="rId7">
            <a:alphaModFix/>
          </a:blip>
          <a:stretch>
            <a:fillRect/>
          </a:stretch>
        </p:blipFill>
        <p:spPr>
          <a:xfrm>
            <a:off x="336688" y="1922475"/>
            <a:ext cx="3781425" cy="1752600"/>
          </a:xfrm>
          <a:prstGeom prst="rect">
            <a:avLst/>
          </a:prstGeom>
          <a:noFill/>
          <a:ln>
            <a:noFill/>
          </a:ln>
        </p:spPr>
      </p:pic>
      <p:pic>
        <p:nvPicPr>
          <p:cNvPr id="326" name="Google Shape;326;p51"/>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71188" y="3625866"/>
            <a:ext cx="4312450" cy="430200"/>
          </a:xfrm>
          <a:prstGeom prst="rect">
            <a:avLst/>
          </a:prstGeom>
          <a:noFill/>
          <a:ln>
            <a:noFill/>
          </a:ln>
        </p:spPr>
      </p:pic>
      <p:pic>
        <p:nvPicPr>
          <p:cNvPr id="327" name="Google Shape;327;p51"/>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0" y="1526475"/>
            <a:ext cx="2560175" cy="188575"/>
          </a:xfrm>
          <a:prstGeom prst="rect">
            <a:avLst/>
          </a:prstGeom>
          <a:noFill/>
          <a:ln>
            <a:noFill/>
          </a:ln>
        </p:spPr>
      </p:pic>
      <p:cxnSp>
        <p:nvCxnSpPr>
          <p:cNvPr id="328" name="Google Shape;328;p51"/>
          <p:cNvCxnSpPr/>
          <p:nvPr/>
        </p:nvCxnSpPr>
        <p:spPr>
          <a:xfrm rot="10800000" flipH="1">
            <a:off x="3009775" y="1249712"/>
            <a:ext cx="4200" cy="408900"/>
          </a:xfrm>
          <a:prstGeom prst="straightConnector1">
            <a:avLst/>
          </a:prstGeom>
          <a:noFill/>
          <a:ln w="28575" cap="flat" cmpd="sng">
            <a:solidFill>
              <a:schemeClr val="dk2"/>
            </a:solidFill>
            <a:prstDash val="solid"/>
            <a:round/>
            <a:headEnd type="none" w="med" len="med"/>
            <a:tailEnd type="triangle" w="med" len="med"/>
          </a:ln>
        </p:spPr>
      </p:cxnSp>
      <p:cxnSp>
        <p:nvCxnSpPr>
          <p:cNvPr id="329" name="Google Shape;329;p51"/>
          <p:cNvCxnSpPr/>
          <p:nvPr/>
        </p:nvCxnSpPr>
        <p:spPr>
          <a:xfrm rot="10800000" flipH="1">
            <a:off x="2447825" y="1249712"/>
            <a:ext cx="4200" cy="408900"/>
          </a:xfrm>
          <a:prstGeom prst="straightConnector1">
            <a:avLst/>
          </a:prstGeom>
          <a:noFill/>
          <a:ln w="28575" cap="flat" cmpd="sng">
            <a:solidFill>
              <a:schemeClr val="dk2"/>
            </a:solidFill>
            <a:prstDash val="solid"/>
            <a:round/>
            <a:headEnd type="none" w="med" len="med"/>
            <a:tailEnd type="triangle" w="med" len="med"/>
          </a:ln>
        </p:spPr>
      </p:cxnSp>
      <p:cxnSp>
        <p:nvCxnSpPr>
          <p:cNvPr id="330" name="Google Shape;330;p51"/>
          <p:cNvCxnSpPr/>
          <p:nvPr/>
        </p:nvCxnSpPr>
        <p:spPr>
          <a:xfrm>
            <a:off x="2728812" y="1249712"/>
            <a:ext cx="4200" cy="408900"/>
          </a:xfrm>
          <a:prstGeom prst="straightConnector1">
            <a:avLst/>
          </a:prstGeom>
          <a:noFill/>
          <a:ln w="28575" cap="flat" cmpd="sng">
            <a:solidFill>
              <a:schemeClr val="dk2"/>
            </a:solidFill>
            <a:prstDash val="solid"/>
            <a:round/>
            <a:headEnd type="none" w="med" len="med"/>
            <a:tailEnd type="triangle" w="med" len="med"/>
          </a:ln>
        </p:spPr>
      </p:cxnSp>
      <p:sp>
        <p:nvSpPr>
          <p:cNvPr id="331" name="Google Shape;331;p51"/>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18</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2"/>
          <p:cNvSpPr/>
          <p:nvPr/>
        </p:nvSpPr>
        <p:spPr>
          <a:xfrm>
            <a:off x="4123750" y="1403900"/>
            <a:ext cx="4909200" cy="28806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2700"/>
              <a:buNone/>
            </a:pPr>
            <a:r>
              <a:rPr lang="en" sz="2700" b="1">
                <a:solidFill>
                  <a:schemeClr val="dk2"/>
                </a:solidFill>
              </a:rPr>
              <a:t>Slinky</a:t>
            </a:r>
            <a:r>
              <a:rPr lang="en" sz="2700" b="1" baseline="30000">
                <a:solidFill>
                  <a:schemeClr val="dk2"/>
                </a:solidFill>
              </a:rPr>
              <a:t>Ⓡ</a:t>
            </a:r>
            <a:endParaRPr sz="1100" b="0" i="0" u="none" strike="noStrike" cap="none">
              <a:solidFill>
                <a:schemeClr val="dk2"/>
              </a:solidFill>
              <a:latin typeface="Arial"/>
              <a:ea typeface="Arial"/>
              <a:cs typeface="Arial"/>
              <a:sym typeface="Arial"/>
            </a:endParaRPr>
          </a:p>
        </p:txBody>
      </p:sp>
      <p:sp>
        <p:nvSpPr>
          <p:cNvPr id="337" name="Google Shape;337;p52"/>
          <p:cNvSpPr txBox="1"/>
          <p:nvPr/>
        </p:nvSpPr>
        <p:spPr>
          <a:xfrm>
            <a:off x="176950" y="564492"/>
            <a:ext cx="8856000" cy="558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2700"/>
              <a:buFont typeface="Arial"/>
              <a:buNone/>
            </a:pPr>
            <a:r>
              <a:rPr lang="en" sz="2700" b="1">
                <a:solidFill>
                  <a:schemeClr val="dk2"/>
                </a:solidFill>
              </a:rPr>
              <a:t>Seismic Slinky</a:t>
            </a:r>
            <a:r>
              <a:rPr lang="en" sz="2700" b="1" baseline="30000">
                <a:solidFill>
                  <a:schemeClr val="dk2"/>
                </a:solidFill>
              </a:rPr>
              <a:t>Ⓡ</a:t>
            </a:r>
            <a:r>
              <a:rPr lang="en" sz="1100">
                <a:solidFill>
                  <a:schemeClr val="dk2"/>
                </a:solidFill>
              </a:rPr>
              <a:t> </a:t>
            </a:r>
            <a:endParaRPr sz="2800" b="1">
              <a:solidFill>
                <a:schemeClr val="accent1"/>
              </a:solidFill>
            </a:endParaRPr>
          </a:p>
        </p:txBody>
      </p:sp>
      <p:grpSp>
        <p:nvGrpSpPr>
          <p:cNvPr id="338" name="Google Shape;338;p52"/>
          <p:cNvGrpSpPr/>
          <p:nvPr/>
        </p:nvGrpSpPr>
        <p:grpSpPr>
          <a:xfrm>
            <a:off x="370480" y="1258542"/>
            <a:ext cx="3637313" cy="3330017"/>
            <a:chOff x="176950" y="1211378"/>
            <a:chExt cx="4120200" cy="3772108"/>
          </a:xfrm>
        </p:grpSpPr>
        <p:pic>
          <p:nvPicPr>
            <p:cNvPr id="339" name="Google Shape;339;p52" title="IMG_0111.HEIC"/>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76950" y="1211378"/>
              <a:ext cx="4120200" cy="1769100"/>
            </a:xfrm>
            <a:prstGeom prst="roundRect">
              <a:avLst>
                <a:gd name="adj" fmla="val 5751"/>
              </a:avLst>
            </a:prstGeom>
            <a:noFill/>
            <a:ln w="9525" cap="flat" cmpd="sng">
              <a:solidFill>
                <a:schemeClr val="dk1"/>
              </a:solidFill>
              <a:prstDash val="solid"/>
              <a:round/>
              <a:headEnd type="none" w="sm" len="sm"/>
              <a:tailEnd type="none" w="sm" len="sm"/>
            </a:ln>
          </p:spPr>
        </p:pic>
        <p:pic>
          <p:nvPicPr>
            <p:cNvPr id="340" name="Google Shape;340;p52" title="IMG_0116.HEIC"/>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76950" y="3074586"/>
              <a:ext cx="4120200" cy="1908900"/>
            </a:xfrm>
            <a:prstGeom prst="roundRect">
              <a:avLst>
                <a:gd name="adj" fmla="val 6090"/>
              </a:avLst>
            </a:prstGeom>
            <a:noFill/>
            <a:ln w="9525" cap="flat" cmpd="sng">
              <a:solidFill>
                <a:schemeClr val="dk1"/>
              </a:solidFill>
              <a:prstDash val="solid"/>
              <a:round/>
              <a:headEnd type="none" w="sm" len="sm"/>
              <a:tailEnd type="none" w="sm" len="sm"/>
            </a:ln>
          </p:spPr>
        </p:pic>
      </p:grpSp>
      <p:pic>
        <p:nvPicPr>
          <p:cNvPr id="341" name="Google Shape;341;p52" title="3-5 Great Shake Out 1 Hour-7.webm">
            <a:hlinkClick r:id="rId5"/>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4309050" y="1586950"/>
            <a:ext cx="4541024" cy="2569801"/>
          </a:xfrm>
          <a:prstGeom prst="rect">
            <a:avLst/>
          </a:prstGeom>
          <a:noFill/>
          <a:ln w="19050" cap="flat" cmpd="sng">
            <a:solidFill>
              <a:schemeClr val="dk2"/>
            </a:solidFill>
            <a:prstDash val="solid"/>
            <a:round/>
            <a:headEnd type="none" w="sm" len="sm"/>
            <a:tailEnd type="none" w="sm" len="sm"/>
          </a:ln>
        </p:spPr>
      </p:pic>
      <p:sp>
        <p:nvSpPr>
          <p:cNvPr id="342" name="Google Shape;342;p52"/>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19</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1"/>
                                        </p:tgtEl>
                                        <p:attrNameLst>
                                          <p:attrName>style.visibility</p:attrName>
                                        </p:attrNameLst>
                                      </p:cBhvr>
                                      <p:to>
                                        <p:strVal val="visible"/>
                                      </p:to>
                                    </p:set>
                                    <p:animEffect transition="in" filter="fade">
                                      <p:cBhvr>
                                        <p:cTn id="7" dur="10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3"/>
          <p:cNvSpPr/>
          <p:nvPr/>
        </p:nvSpPr>
        <p:spPr>
          <a:xfrm>
            <a:off x="3458650" y="1117175"/>
            <a:ext cx="4782525" cy="31971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349" name="Google Shape;349;p53"/>
          <p:cNvSpPr txBox="1">
            <a:spLocks noGrp="1"/>
          </p:cNvSpPr>
          <p:nvPr>
            <p:ph type="title"/>
          </p:nvPr>
        </p:nvSpPr>
        <p:spPr>
          <a:xfrm>
            <a:off x="312963" y="637878"/>
            <a:ext cx="8537100" cy="4074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 sz="2700" dirty="0">
                <a:solidFill>
                  <a:schemeClr val="dk2"/>
                </a:solidFill>
              </a:rPr>
              <a:t>People Model</a:t>
            </a:r>
            <a:endParaRPr sz="2700" dirty="0">
              <a:solidFill>
                <a:schemeClr val="dk2"/>
              </a:solidFill>
            </a:endParaRPr>
          </a:p>
        </p:txBody>
      </p:sp>
      <p:sp>
        <p:nvSpPr>
          <p:cNvPr id="350" name="Google Shape;350;p53"/>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20</a:t>
            </a:fld>
            <a:endParaRPr sz="900" b="0" i="0" u="none" strike="noStrike" cap="none">
              <a:solidFill>
                <a:schemeClr val="dk1"/>
              </a:solidFill>
              <a:latin typeface="Arial"/>
              <a:ea typeface="Arial"/>
              <a:cs typeface="Arial"/>
              <a:sym typeface="Arial"/>
            </a:endParaRPr>
          </a:p>
        </p:txBody>
      </p:sp>
      <p:sp>
        <p:nvSpPr>
          <p:cNvPr id="351" name="Google Shape;351;p53"/>
          <p:cNvSpPr txBox="1">
            <a:spLocks noGrp="1"/>
          </p:cNvSpPr>
          <p:nvPr>
            <p:ph type="body" idx="1"/>
          </p:nvPr>
        </p:nvSpPr>
        <p:spPr>
          <a:xfrm>
            <a:off x="312975" y="1117175"/>
            <a:ext cx="3024900" cy="3197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750"/>
              </a:spcBef>
              <a:spcAft>
                <a:spcPts val="0"/>
              </a:spcAft>
              <a:buNone/>
            </a:pPr>
            <a:r>
              <a:rPr lang="en" sz="1800" b="1"/>
              <a:t>No-Touch Options</a:t>
            </a:r>
            <a:endParaRPr sz="1800" b="1"/>
          </a:p>
          <a:p>
            <a:pPr marL="0" lvl="0" indent="0" algn="l" rtl="0">
              <a:lnSpc>
                <a:spcPct val="90000"/>
              </a:lnSpc>
              <a:spcBef>
                <a:spcPts val="750"/>
              </a:spcBef>
              <a:spcAft>
                <a:spcPts val="0"/>
              </a:spcAft>
              <a:buNone/>
            </a:pPr>
            <a:r>
              <a:rPr lang="en" sz="1800" u="sng"/>
              <a:t>P-Wave Alternatives</a:t>
            </a:r>
            <a:endParaRPr sz="1800" u="sng"/>
          </a:p>
          <a:p>
            <a:pPr marL="457200" lvl="0" indent="-342900" algn="l" rtl="0">
              <a:lnSpc>
                <a:spcPct val="90000"/>
              </a:lnSpc>
              <a:spcBef>
                <a:spcPts val="750"/>
              </a:spcBef>
              <a:spcAft>
                <a:spcPts val="0"/>
              </a:spcAft>
              <a:buSzPts val="1800"/>
              <a:buChar char="●"/>
            </a:pPr>
            <a:r>
              <a:rPr lang="en" sz="1800"/>
              <a:t>Seated Wave</a:t>
            </a:r>
            <a:endParaRPr sz="1800"/>
          </a:p>
          <a:p>
            <a:pPr marL="457200" lvl="0" indent="-342900" algn="l" rtl="0">
              <a:lnSpc>
                <a:spcPct val="90000"/>
              </a:lnSpc>
              <a:spcBef>
                <a:spcPts val="0"/>
              </a:spcBef>
              <a:spcAft>
                <a:spcPts val="0"/>
              </a:spcAft>
              <a:buSzPts val="1800"/>
              <a:buChar char="●"/>
            </a:pPr>
            <a:r>
              <a:rPr lang="en" sz="1800"/>
              <a:t>Personal Space P-wave</a:t>
            </a:r>
            <a:endParaRPr sz="1800"/>
          </a:p>
          <a:p>
            <a:pPr marL="0" lvl="0" indent="0" algn="l" rtl="0">
              <a:lnSpc>
                <a:spcPct val="90000"/>
              </a:lnSpc>
              <a:spcBef>
                <a:spcPts val="750"/>
              </a:spcBef>
              <a:spcAft>
                <a:spcPts val="0"/>
              </a:spcAft>
              <a:buNone/>
            </a:pPr>
            <a:endParaRPr sz="1800" u="sng"/>
          </a:p>
          <a:p>
            <a:pPr marL="0" lvl="0" indent="0" algn="l" rtl="0">
              <a:lnSpc>
                <a:spcPct val="90000"/>
              </a:lnSpc>
              <a:spcBef>
                <a:spcPts val="750"/>
              </a:spcBef>
              <a:spcAft>
                <a:spcPts val="0"/>
              </a:spcAft>
              <a:buNone/>
            </a:pPr>
            <a:r>
              <a:rPr lang="en" sz="1800" u="sng"/>
              <a:t>S-Wave Alternatives</a:t>
            </a:r>
            <a:endParaRPr sz="1800" u="sng"/>
          </a:p>
          <a:p>
            <a:pPr marL="457200" lvl="0" indent="-342900" algn="l" rtl="0">
              <a:lnSpc>
                <a:spcPct val="90000"/>
              </a:lnSpc>
              <a:spcBef>
                <a:spcPts val="750"/>
              </a:spcBef>
              <a:spcAft>
                <a:spcPts val="0"/>
              </a:spcAft>
              <a:buSzPts val="1800"/>
              <a:buChar char="●"/>
            </a:pPr>
            <a:r>
              <a:rPr lang="en" sz="1800"/>
              <a:t>Arm S-wave</a:t>
            </a:r>
            <a:endParaRPr sz="1800"/>
          </a:p>
          <a:p>
            <a:pPr marL="457200" lvl="0" indent="-342900" algn="l" rtl="0">
              <a:lnSpc>
                <a:spcPct val="90000"/>
              </a:lnSpc>
              <a:spcBef>
                <a:spcPts val="0"/>
              </a:spcBef>
              <a:spcAft>
                <a:spcPts val="0"/>
              </a:spcAft>
              <a:buSzPts val="1800"/>
              <a:buChar char="●"/>
            </a:pPr>
            <a:r>
              <a:rPr lang="en" sz="1800"/>
              <a:t>Step Forward Wave</a:t>
            </a:r>
            <a:endParaRPr sz="1800"/>
          </a:p>
          <a:p>
            <a:pPr marL="457200" lvl="0" indent="-342900" algn="l" rtl="0">
              <a:lnSpc>
                <a:spcPct val="90000"/>
              </a:lnSpc>
              <a:spcBef>
                <a:spcPts val="0"/>
              </a:spcBef>
              <a:spcAft>
                <a:spcPts val="0"/>
              </a:spcAft>
              <a:buSzPts val="1800"/>
              <a:buChar char="●"/>
            </a:pPr>
            <a:r>
              <a:rPr lang="en" sz="1800"/>
              <a:t>Bowing S-wave</a:t>
            </a:r>
            <a:endParaRPr sz="1800"/>
          </a:p>
        </p:txBody>
      </p:sp>
      <p:pic>
        <p:nvPicPr>
          <p:cNvPr id="2" name="Online Media 1" descr="Human Wave: Modeling Seismic Waves in the Classroom">
            <a:hlinkClick r:id="" action="ppaction://media"/>
            <a:extLst>
              <a:ext uri="{FF2B5EF4-FFF2-40B4-BE49-F238E27FC236}">
                <a16:creationId xmlns:a16="http://schemas.microsoft.com/office/drawing/2014/main" id="{6BDB290C-0A02-5277-EA36-572D4F3D3CDB}"/>
              </a:ext>
            </a:extLst>
          </p:cNvPr>
          <p:cNvPicPr>
            <a:picLocks noRot="1" noChangeAspect="1"/>
          </p:cNvPicPr>
          <p:nvPr>
            <a:videoFile r:link="rId1"/>
          </p:nvPr>
        </p:nvPicPr>
        <p:blipFill>
          <a:blip r:embed="rId4"/>
          <a:stretch>
            <a:fillRect/>
          </a:stretch>
        </p:blipFill>
        <p:spPr>
          <a:xfrm>
            <a:off x="3900668" y="1225711"/>
            <a:ext cx="3921567" cy="2941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54"/>
          <p:cNvSpPr/>
          <p:nvPr/>
        </p:nvSpPr>
        <p:spPr>
          <a:xfrm>
            <a:off x="5338575" y="662200"/>
            <a:ext cx="3008100" cy="37065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357" name="Google Shape;357;p54"/>
          <p:cNvSpPr txBox="1">
            <a:spLocks noGrp="1"/>
          </p:cNvSpPr>
          <p:nvPr>
            <p:ph type="title"/>
          </p:nvPr>
        </p:nvSpPr>
        <p:spPr>
          <a:xfrm>
            <a:off x="189775" y="637875"/>
            <a:ext cx="4809900" cy="424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1700"/>
              <a:buNone/>
            </a:pPr>
            <a:r>
              <a:rPr lang="en" sz="2200"/>
              <a:t>Water Seismometer - Waves in 2-D</a:t>
            </a:r>
            <a:endParaRPr/>
          </a:p>
        </p:txBody>
      </p:sp>
      <p:sp>
        <p:nvSpPr>
          <p:cNvPr id="358" name="Google Shape;358;p54"/>
          <p:cNvSpPr txBox="1">
            <a:spLocks noGrp="1"/>
          </p:cNvSpPr>
          <p:nvPr>
            <p:ph type="body" idx="1"/>
          </p:nvPr>
        </p:nvSpPr>
        <p:spPr>
          <a:xfrm>
            <a:off x="384600" y="1188400"/>
            <a:ext cx="4486800" cy="30357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70000"/>
              </a:lnSpc>
              <a:spcBef>
                <a:spcPts val="750"/>
              </a:spcBef>
              <a:spcAft>
                <a:spcPts val="0"/>
              </a:spcAft>
              <a:buNone/>
            </a:pPr>
            <a:r>
              <a:rPr lang="en" sz="1400" b="1"/>
              <a:t>Explore (Modeling)</a:t>
            </a:r>
            <a:r>
              <a:rPr lang="en" sz="1400"/>
              <a:t>  </a:t>
            </a:r>
            <a:endParaRPr sz="1400"/>
          </a:p>
          <a:p>
            <a:pPr marL="182563" lvl="0" indent="-169863" algn="l" rtl="0">
              <a:lnSpc>
                <a:spcPct val="90000"/>
              </a:lnSpc>
              <a:spcBef>
                <a:spcPts val="750"/>
              </a:spcBef>
              <a:spcAft>
                <a:spcPts val="0"/>
              </a:spcAft>
              <a:buSzPts val="1300"/>
              <a:buFont typeface="Noto Sans Symbols"/>
              <a:buChar char="▪"/>
            </a:pPr>
            <a:r>
              <a:rPr lang="en" sz="1400"/>
              <a:t>Slam your fist into the table and watch the water “record” the wave.</a:t>
            </a:r>
            <a:endParaRPr sz="1400"/>
          </a:p>
          <a:p>
            <a:pPr marL="0" lvl="0" indent="0" algn="l" rtl="0">
              <a:lnSpc>
                <a:spcPct val="90000"/>
              </a:lnSpc>
              <a:spcBef>
                <a:spcPts val="750"/>
              </a:spcBef>
              <a:spcAft>
                <a:spcPts val="0"/>
              </a:spcAft>
              <a:buNone/>
            </a:pPr>
            <a:endParaRPr sz="1400"/>
          </a:p>
          <a:p>
            <a:pPr marL="0" lvl="0" indent="0" algn="l" rtl="0">
              <a:spcBef>
                <a:spcPts val="0"/>
              </a:spcBef>
              <a:spcAft>
                <a:spcPts val="0"/>
              </a:spcAft>
              <a:buNone/>
            </a:pPr>
            <a:r>
              <a:rPr lang="en" sz="1500" b="1">
                <a:solidFill>
                  <a:schemeClr val="dk1"/>
                </a:solidFill>
              </a:rPr>
              <a:t>Options:</a:t>
            </a:r>
            <a:endParaRPr sz="1400" b="1"/>
          </a:p>
          <a:p>
            <a:pPr marL="182563" lvl="0" indent="-176213" algn="l" rtl="0">
              <a:lnSpc>
                <a:spcPct val="90000"/>
              </a:lnSpc>
              <a:spcBef>
                <a:spcPts val="1000"/>
              </a:spcBef>
              <a:spcAft>
                <a:spcPts val="0"/>
              </a:spcAft>
              <a:buSzPts val="1400"/>
              <a:buChar char="▪"/>
            </a:pPr>
            <a:r>
              <a:rPr lang="en" sz="1400"/>
              <a:t>Different tables (subsurface rock)</a:t>
            </a:r>
            <a:endParaRPr sz="1400"/>
          </a:p>
          <a:p>
            <a:pPr marL="182563" lvl="0" indent="-176213" algn="l" rtl="0">
              <a:lnSpc>
                <a:spcPct val="90000"/>
              </a:lnSpc>
              <a:spcBef>
                <a:spcPts val="750"/>
              </a:spcBef>
              <a:spcAft>
                <a:spcPts val="0"/>
              </a:spcAft>
              <a:buSzPts val="1400"/>
              <a:buChar char="▪"/>
            </a:pPr>
            <a:r>
              <a:rPr lang="en" sz="1400"/>
              <a:t>Different distances</a:t>
            </a:r>
            <a:endParaRPr sz="1400"/>
          </a:p>
          <a:p>
            <a:pPr marL="182563" lvl="0" indent="-176213" algn="l" rtl="0">
              <a:lnSpc>
                <a:spcPct val="90000"/>
              </a:lnSpc>
              <a:spcBef>
                <a:spcPts val="750"/>
              </a:spcBef>
              <a:spcAft>
                <a:spcPts val="0"/>
              </a:spcAft>
              <a:buSzPts val="1400"/>
              <a:buChar char="▪"/>
            </a:pPr>
            <a:r>
              <a:rPr lang="en" sz="1400"/>
              <a:t>Larger &amp; smaller “earthquake”</a:t>
            </a:r>
            <a:endParaRPr sz="1400"/>
          </a:p>
          <a:p>
            <a:pPr marL="182563" lvl="0" indent="-176213" algn="l" rtl="0">
              <a:lnSpc>
                <a:spcPct val="90000"/>
              </a:lnSpc>
              <a:spcBef>
                <a:spcPts val="750"/>
              </a:spcBef>
              <a:spcAft>
                <a:spcPts val="0"/>
              </a:spcAft>
              <a:buSzPts val="1400"/>
              <a:buChar char="▪"/>
            </a:pPr>
            <a:r>
              <a:rPr lang="en" sz="1400"/>
              <a:t>Use a roasting pan. Start earthquakes with pebbles.</a:t>
            </a:r>
            <a:endParaRPr sz="1400"/>
          </a:p>
          <a:p>
            <a:pPr marL="0" lvl="0" indent="0" algn="l" rtl="0">
              <a:lnSpc>
                <a:spcPct val="90000"/>
              </a:lnSpc>
              <a:spcBef>
                <a:spcPts val="750"/>
              </a:spcBef>
              <a:spcAft>
                <a:spcPts val="0"/>
              </a:spcAft>
              <a:buNone/>
            </a:pPr>
            <a:endParaRPr sz="1400"/>
          </a:p>
          <a:p>
            <a:pPr marL="0" lvl="0" indent="0" algn="l" rtl="0">
              <a:lnSpc>
                <a:spcPct val="90000"/>
              </a:lnSpc>
              <a:spcBef>
                <a:spcPts val="750"/>
              </a:spcBef>
              <a:spcAft>
                <a:spcPts val="0"/>
              </a:spcAft>
              <a:buNone/>
            </a:pPr>
            <a:r>
              <a:rPr lang="en" sz="1400" b="1"/>
              <a:t>How could you quantify the waves? </a:t>
            </a:r>
            <a:endParaRPr sz="1400" b="1"/>
          </a:p>
        </p:txBody>
      </p:sp>
      <p:pic>
        <p:nvPicPr>
          <p:cNvPr id="359" name="Google Shape;359;p54"/>
          <p:cNvPicPr preferRelativeResize="0"/>
          <p:nvPr/>
        </p:nvPicPr>
        <p:blipFill>
          <a:blip r:embed="rId3">
            <a:alphaModFix/>
          </a:blip>
          <a:stretch>
            <a:fillRect/>
          </a:stretch>
        </p:blipFill>
        <p:spPr>
          <a:xfrm>
            <a:off x="5516700" y="806225"/>
            <a:ext cx="2643225" cy="3417950"/>
          </a:xfrm>
          <a:prstGeom prst="rect">
            <a:avLst/>
          </a:prstGeom>
          <a:noFill/>
          <a:ln>
            <a:noFill/>
          </a:ln>
        </p:spPr>
      </p:pic>
      <p:sp>
        <p:nvSpPr>
          <p:cNvPr id="360" name="Google Shape;360;p54"/>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21</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5"/>
          <p:cNvSpPr/>
          <p:nvPr/>
        </p:nvSpPr>
        <p:spPr>
          <a:xfrm>
            <a:off x="5282100" y="487650"/>
            <a:ext cx="3577800" cy="38811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366" name="Google Shape;366;p55"/>
          <p:cNvSpPr txBox="1">
            <a:spLocks noGrp="1"/>
          </p:cNvSpPr>
          <p:nvPr>
            <p:ph type="title"/>
          </p:nvPr>
        </p:nvSpPr>
        <p:spPr>
          <a:xfrm>
            <a:off x="189775" y="573350"/>
            <a:ext cx="4907400" cy="4248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dk1"/>
              </a:buClr>
              <a:buSzPct val="52381"/>
              <a:buNone/>
            </a:pPr>
            <a:r>
              <a:rPr lang="en"/>
              <a:t>MyShake Sensor Seismometer - </a:t>
            </a:r>
            <a:endParaRPr/>
          </a:p>
          <a:p>
            <a:pPr marL="0" lvl="0" indent="0" algn="l" rtl="0">
              <a:spcBef>
                <a:spcPts val="0"/>
              </a:spcBef>
              <a:spcAft>
                <a:spcPts val="0"/>
              </a:spcAft>
              <a:buClr>
                <a:schemeClr val="dk1"/>
              </a:buClr>
              <a:buSzPct val="52381"/>
              <a:buNone/>
            </a:pPr>
            <a:r>
              <a:rPr lang="en"/>
              <a:t>Waves in 3-D</a:t>
            </a:r>
            <a:endParaRPr/>
          </a:p>
        </p:txBody>
      </p:sp>
      <p:sp>
        <p:nvSpPr>
          <p:cNvPr id="367" name="Google Shape;367;p55"/>
          <p:cNvSpPr txBox="1">
            <a:spLocks noGrp="1"/>
          </p:cNvSpPr>
          <p:nvPr>
            <p:ph type="body" idx="1"/>
          </p:nvPr>
        </p:nvSpPr>
        <p:spPr>
          <a:xfrm>
            <a:off x="384600" y="1342400"/>
            <a:ext cx="4486800" cy="3085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70000"/>
              </a:lnSpc>
              <a:spcBef>
                <a:spcPts val="750"/>
              </a:spcBef>
              <a:spcAft>
                <a:spcPts val="0"/>
              </a:spcAft>
              <a:buNone/>
            </a:pPr>
            <a:r>
              <a:rPr lang="en" sz="1400" b="1" dirty="0"/>
              <a:t>Explore (Model → Graphical representation)</a:t>
            </a:r>
            <a:r>
              <a:rPr lang="en" sz="1400" dirty="0"/>
              <a:t>  </a:t>
            </a:r>
            <a:endParaRPr sz="1400" dirty="0"/>
          </a:p>
          <a:p>
            <a:pPr marL="298450" lvl="0" indent="-285750" algn="l" rtl="0">
              <a:lnSpc>
                <a:spcPct val="90000"/>
              </a:lnSpc>
              <a:spcBef>
                <a:spcPts val="750"/>
              </a:spcBef>
              <a:spcAft>
                <a:spcPts val="0"/>
              </a:spcAft>
              <a:buSzPts val="1300"/>
              <a:buFont typeface="Wingdings" pitchFamily="2" charset="2"/>
              <a:buChar char="§"/>
            </a:pPr>
            <a:r>
              <a:rPr lang="en" sz="1400" dirty="0"/>
              <a:t>Select “Sensor” under the menu</a:t>
            </a:r>
            <a:endParaRPr sz="1400" dirty="0"/>
          </a:p>
          <a:p>
            <a:pPr marL="298450" lvl="0" indent="-285750" algn="l" rtl="0">
              <a:lnSpc>
                <a:spcPct val="90000"/>
              </a:lnSpc>
              <a:spcBef>
                <a:spcPts val="750"/>
              </a:spcBef>
              <a:spcAft>
                <a:spcPts val="0"/>
              </a:spcAft>
              <a:buSzPts val="1300"/>
              <a:buFont typeface="Wingdings" pitchFamily="2" charset="2"/>
              <a:buChar char="§"/>
            </a:pPr>
            <a:r>
              <a:rPr lang="en" sz="1400" dirty="0"/>
              <a:t>Similar experimentation as for water seismometer</a:t>
            </a:r>
            <a:endParaRPr sz="1400" dirty="0"/>
          </a:p>
          <a:p>
            <a:pPr marL="285750" lvl="0" indent="-285750" algn="l" rtl="0">
              <a:lnSpc>
                <a:spcPct val="90000"/>
              </a:lnSpc>
              <a:spcBef>
                <a:spcPts val="750"/>
              </a:spcBef>
              <a:spcAft>
                <a:spcPts val="0"/>
              </a:spcAft>
              <a:buFont typeface="Wingdings" pitchFamily="2" charset="2"/>
              <a:buChar char="§"/>
            </a:pPr>
            <a:endParaRPr sz="1400" dirty="0"/>
          </a:p>
          <a:p>
            <a:pPr marL="0" lvl="0" indent="0" algn="l" rtl="0">
              <a:spcBef>
                <a:spcPts val="0"/>
              </a:spcBef>
              <a:spcAft>
                <a:spcPts val="0"/>
              </a:spcAft>
              <a:buNone/>
            </a:pPr>
            <a:r>
              <a:rPr lang="en" sz="1500" b="1" dirty="0">
                <a:solidFill>
                  <a:schemeClr val="dk1"/>
                </a:solidFill>
              </a:rPr>
              <a:t>Questions:</a:t>
            </a:r>
            <a:endParaRPr sz="1400" b="1" dirty="0"/>
          </a:p>
          <a:p>
            <a:pPr marL="292100" lvl="0" indent="-285750" algn="l" rtl="0">
              <a:lnSpc>
                <a:spcPct val="90000"/>
              </a:lnSpc>
              <a:spcBef>
                <a:spcPts val="1000"/>
              </a:spcBef>
              <a:spcAft>
                <a:spcPts val="0"/>
              </a:spcAft>
              <a:buSzPts val="1400"/>
              <a:buFont typeface="Wingdings" pitchFamily="2" charset="2"/>
              <a:buChar char="§"/>
            </a:pPr>
            <a:r>
              <a:rPr lang="en" sz="1400" dirty="0"/>
              <a:t>What are the units on the x and y axes of this graph? </a:t>
            </a:r>
            <a:endParaRPr sz="1400" dirty="0"/>
          </a:p>
          <a:p>
            <a:pPr marL="292100" lvl="0" indent="-285750" algn="l" rtl="0">
              <a:lnSpc>
                <a:spcPct val="90000"/>
              </a:lnSpc>
              <a:spcBef>
                <a:spcPts val="750"/>
              </a:spcBef>
              <a:spcAft>
                <a:spcPts val="0"/>
              </a:spcAft>
              <a:buSzPts val="1400"/>
              <a:buFont typeface="Wingdings" pitchFamily="2" charset="2"/>
              <a:buChar char="§"/>
            </a:pPr>
            <a:r>
              <a:rPr lang="en" sz="1400" dirty="0"/>
              <a:t>Why are there 3 graphs?</a:t>
            </a:r>
            <a:endParaRPr sz="1400" dirty="0"/>
          </a:p>
          <a:p>
            <a:pPr marL="292100" lvl="0" indent="-285750" algn="l" rtl="0">
              <a:lnSpc>
                <a:spcPct val="90000"/>
              </a:lnSpc>
              <a:spcBef>
                <a:spcPts val="750"/>
              </a:spcBef>
              <a:spcAft>
                <a:spcPts val="0"/>
              </a:spcAft>
              <a:buSzPts val="1400"/>
              <a:buFont typeface="Wingdings" pitchFamily="2" charset="2"/>
              <a:buChar char="§"/>
            </a:pPr>
            <a:r>
              <a:rPr lang="en" sz="1400" dirty="0"/>
              <a:t>How does what you see in the graph relate to what you saw in the water seismometer activity?</a:t>
            </a:r>
            <a:endParaRPr sz="1400" dirty="0"/>
          </a:p>
          <a:p>
            <a:pPr marL="0" lvl="0" indent="0" algn="l" rtl="0">
              <a:lnSpc>
                <a:spcPct val="90000"/>
              </a:lnSpc>
              <a:spcBef>
                <a:spcPts val="750"/>
              </a:spcBef>
              <a:spcAft>
                <a:spcPts val="0"/>
              </a:spcAft>
              <a:buNone/>
            </a:pPr>
            <a:r>
              <a:rPr lang="en" sz="1400" b="1" dirty="0"/>
              <a:t>Introduce amplitude, seismogram and wave travel time as terms.</a:t>
            </a:r>
            <a:endParaRPr sz="1400" b="1" dirty="0"/>
          </a:p>
        </p:txBody>
      </p:sp>
      <p:pic>
        <p:nvPicPr>
          <p:cNvPr id="368" name="Google Shape;368;p55" title="bt-app-store-black.png"/>
          <p:cNvPicPr preferRelativeResize="0"/>
          <p:nvPr/>
        </p:nvPicPr>
        <p:blipFill>
          <a:blip r:embed="rId3">
            <a:alphaModFix/>
          </a:blip>
          <a:stretch>
            <a:fillRect/>
          </a:stretch>
        </p:blipFill>
        <p:spPr>
          <a:xfrm>
            <a:off x="5469600" y="2070995"/>
            <a:ext cx="1222200" cy="407400"/>
          </a:xfrm>
          <a:prstGeom prst="rect">
            <a:avLst/>
          </a:prstGeom>
          <a:noFill/>
          <a:ln>
            <a:noFill/>
          </a:ln>
        </p:spPr>
      </p:pic>
      <p:pic>
        <p:nvPicPr>
          <p:cNvPr id="369" name="Google Shape;369;p55" title="google-play-badge.png"/>
          <p:cNvPicPr preferRelativeResize="0"/>
          <p:nvPr/>
        </p:nvPicPr>
        <p:blipFill>
          <a:blip r:embed="rId4">
            <a:alphaModFix/>
          </a:blip>
          <a:stretch>
            <a:fillRect/>
          </a:stretch>
        </p:blipFill>
        <p:spPr>
          <a:xfrm>
            <a:off x="5469590" y="2600338"/>
            <a:ext cx="1222200" cy="370069"/>
          </a:xfrm>
          <a:prstGeom prst="rect">
            <a:avLst/>
          </a:prstGeom>
          <a:noFill/>
          <a:ln>
            <a:noFill/>
          </a:ln>
        </p:spPr>
      </p:pic>
      <p:pic>
        <p:nvPicPr>
          <p:cNvPr id="370" name="Google Shape;370;p55" title="MyShake_Logo2022.png"/>
          <p:cNvPicPr preferRelativeResize="0"/>
          <p:nvPr/>
        </p:nvPicPr>
        <p:blipFill>
          <a:blip r:embed="rId5" cstate="print">
            <a:alphaModFix/>
            <a:extLst>
              <a:ext uri="{28A0092B-C50C-407E-A947-70E740481C1C}">
                <a14:useLocalDpi xmlns:a14="http://schemas.microsoft.com/office/drawing/2010/main"/>
              </a:ext>
            </a:extLst>
          </a:blip>
          <a:stretch>
            <a:fillRect/>
          </a:stretch>
        </p:blipFill>
        <p:spPr>
          <a:xfrm>
            <a:off x="5469601" y="1438823"/>
            <a:ext cx="1222199" cy="446272"/>
          </a:xfrm>
          <a:prstGeom prst="rect">
            <a:avLst/>
          </a:prstGeom>
          <a:noFill/>
          <a:ln w="28575" cap="flat" cmpd="sng">
            <a:solidFill>
              <a:schemeClr val="lt1"/>
            </a:solidFill>
            <a:prstDash val="solid"/>
            <a:round/>
            <a:headEnd type="none" w="sm" len="sm"/>
            <a:tailEnd type="none" w="sm" len="sm"/>
          </a:ln>
        </p:spPr>
      </p:pic>
      <p:pic>
        <p:nvPicPr>
          <p:cNvPr id="371" name="Google Shape;371;p55"/>
          <p:cNvPicPr preferRelativeResize="0"/>
          <p:nvPr/>
        </p:nvPicPr>
        <p:blipFill>
          <a:blip r:embed="rId6">
            <a:alphaModFix/>
          </a:blip>
          <a:stretch>
            <a:fillRect/>
          </a:stretch>
        </p:blipFill>
        <p:spPr>
          <a:xfrm>
            <a:off x="6852701" y="647001"/>
            <a:ext cx="1804600" cy="35624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56"/>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500"/>
              <a:buFont typeface="Arial"/>
              <a:buNone/>
            </a:pPr>
            <a:r>
              <a:rPr lang="en"/>
              <a:t>Explain</a:t>
            </a:r>
            <a:endParaRPr/>
          </a:p>
        </p:txBody>
      </p:sp>
      <p:sp>
        <p:nvSpPr>
          <p:cNvPr id="377" name="Google Shape;377;p56"/>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p>
            <a:pPr marL="7938" lvl="0" indent="0" algn="l" rtl="0">
              <a:spcBef>
                <a:spcPts val="750"/>
              </a:spcBef>
              <a:spcAft>
                <a:spcPts val="0"/>
              </a:spcAft>
              <a:buSzPts val="1800"/>
              <a:buNone/>
            </a:pPr>
            <a:r>
              <a:rPr lang="en"/>
              <a:t>How do we read graphs from seismometers?</a:t>
            </a:r>
            <a:endParaRPr/>
          </a:p>
        </p:txBody>
      </p:sp>
      <p:sp>
        <p:nvSpPr>
          <p:cNvPr id="378" name="Google Shape;378;p56"/>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23</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pic>
        <p:nvPicPr>
          <p:cNvPr id="384" name="Google Shape;384;p57"/>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0" y="0"/>
            <a:ext cx="9183959" cy="5175854"/>
          </a:xfrm>
          <a:prstGeom prst="rect">
            <a:avLst/>
          </a:prstGeom>
          <a:noFill/>
          <a:ln>
            <a:noFill/>
          </a:ln>
        </p:spPr>
      </p:pic>
      <p:sp>
        <p:nvSpPr>
          <p:cNvPr id="385" name="Google Shape;385;p57"/>
          <p:cNvSpPr/>
          <p:nvPr/>
        </p:nvSpPr>
        <p:spPr>
          <a:xfrm>
            <a:off x="4699457" y="394056"/>
            <a:ext cx="4029900" cy="1283100"/>
          </a:xfrm>
          <a:prstGeom prst="roundRect">
            <a:avLst>
              <a:gd name="adj" fmla="val 13273"/>
            </a:avLst>
          </a:prstGeom>
          <a:solidFill>
            <a:schemeClr val="lt1"/>
          </a:solidFill>
          <a:ln>
            <a:noFill/>
          </a:ln>
          <a:effectLst>
            <a:outerShdw blurRad="206472" dist="28575" dir="8100000" algn="tr" rotWithShape="0">
              <a:srgbClr val="000000">
                <a:alpha val="40000"/>
              </a:srgbClr>
            </a:outerShdw>
          </a:effectLst>
        </p:spPr>
        <p:txBody>
          <a:bodyPr spcFirstLastPara="1" wrap="square" lIns="205725" tIns="137150" rIns="68575" bIns="137150" anchor="t" anchorCtr="0">
            <a:noAutofit/>
          </a:bodyPr>
          <a:lstStyle/>
          <a:p>
            <a:pPr marL="0" marR="0" lvl="0" indent="0" algn="l" rtl="0">
              <a:lnSpc>
                <a:spcPct val="90000"/>
              </a:lnSpc>
              <a:spcBef>
                <a:spcPts val="0"/>
              </a:spcBef>
              <a:spcAft>
                <a:spcPts val="0"/>
              </a:spcAft>
              <a:buNone/>
            </a:pPr>
            <a:r>
              <a:rPr lang="en" sz="3300" b="1" i="0" u="none" strike="noStrike">
                <a:solidFill>
                  <a:schemeClr val="accent1"/>
                </a:solidFill>
                <a:latin typeface="Arial"/>
                <a:ea typeface="Arial"/>
                <a:cs typeface="Arial"/>
                <a:sym typeface="Arial"/>
              </a:rPr>
              <a:t>Can </a:t>
            </a:r>
            <a:r>
              <a:rPr lang="en" sz="3300" b="1">
                <a:solidFill>
                  <a:schemeClr val="accent1"/>
                </a:solidFill>
                <a:latin typeface="Arial"/>
                <a:ea typeface="Arial"/>
                <a:cs typeface="Arial"/>
                <a:sym typeface="Arial"/>
              </a:rPr>
              <a:t>we p</a:t>
            </a:r>
            <a:r>
              <a:rPr lang="en" sz="3300" b="1" i="0" u="none" strike="noStrike">
                <a:solidFill>
                  <a:schemeClr val="accent1"/>
                </a:solidFill>
                <a:latin typeface="Arial"/>
                <a:ea typeface="Arial"/>
                <a:cs typeface="Arial"/>
                <a:sym typeface="Arial"/>
              </a:rPr>
              <a:t>redict </a:t>
            </a:r>
            <a:r>
              <a:rPr lang="en" sz="3300" b="1">
                <a:solidFill>
                  <a:schemeClr val="accent1"/>
                </a:solidFill>
                <a:latin typeface="Arial"/>
                <a:ea typeface="Arial"/>
                <a:cs typeface="Arial"/>
                <a:sym typeface="Arial"/>
              </a:rPr>
              <a:t>e</a:t>
            </a:r>
            <a:r>
              <a:rPr lang="en" sz="3300" b="1" i="0" u="none" strike="noStrike">
                <a:solidFill>
                  <a:schemeClr val="accent1"/>
                </a:solidFill>
                <a:latin typeface="Arial"/>
                <a:ea typeface="Arial"/>
                <a:cs typeface="Arial"/>
                <a:sym typeface="Arial"/>
              </a:rPr>
              <a:t>arthquakes? </a:t>
            </a:r>
            <a:endParaRPr sz="1800">
              <a:solidFill>
                <a:schemeClr val="accent1"/>
              </a:solidFill>
              <a:latin typeface="Montserrat"/>
              <a:ea typeface="Montserrat"/>
              <a:cs typeface="Montserrat"/>
              <a:sym typeface="Montserrat"/>
            </a:endParaRPr>
          </a:p>
        </p:txBody>
      </p:sp>
      <p:sp>
        <p:nvSpPr>
          <p:cNvPr id="386" name="Google Shape;386;p57"/>
          <p:cNvSpPr/>
          <p:nvPr/>
        </p:nvSpPr>
        <p:spPr>
          <a:xfrm>
            <a:off x="4699457" y="1959700"/>
            <a:ext cx="4029900" cy="1417500"/>
          </a:xfrm>
          <a:prstGeom prst="roundRect">
            <a:avLst>
              <a:gd name="adj" fmla="val 13273"/>
            </a:avLst>
          </a:prstGeom>
          <a:solidFill>
            <a:schemeClr val="accent1"/>
          </a:solidFill>
          <a:ln>
            <a:noFill/>
          </a:ln>
          <a:effectLst>
            <a:outerShdw blurRad="206472" dist="28575" dir="8100000" algn="tr" rotWithShape="0">
              <a:srgbClr val="000000">
                <a:alpha val="40000"/>
              </a:srgbClr>
            </a:outerShdw>
          </a:effectLst>
        </p:spPr>
        <p:txBody>
          <a:bodyPr spcFirstLastPara="1" wrap="square" lIns="205725" tIns="137150" rIns="68575" bIns="137150" anchor="t" anchorCtr="0">
            <a:noAutofit/>
          </a:bodyPr>
          <a:lstStyle/>
          <a:p>
            <a:pPr marL="0" marR="0" lvl="0" indent="0" algn="l" rtl="0">
              <a:lnSpc>
                <a:spcPct val="90000"/>
              </a:lnSpc>
              <a:spcBef>
                <a:spcPts val="0"/>
              </a:spcBef>
              <a:spcAft>
                <a:spcPts val="0"/>
              </a:spcAft>
              <a:buNone/>
            </a:pPr>
            <a:r>
              <a:rPr lang="en" sz="3300" b="1" i="0" u="none" strike="noStrike">
                <a:solidFill>
                  <a:schemeClr val="lt1"/>
                </a:solidFill>
                <a:latin typeface="Arial"/>
                <a:ea typeface="Arial"/>
                <a:cs typeface="Arial"/>
                <a:sym typeface="Arial"/>
              </a:rPr>
              <a:t>NO!</a:t>
            </a:r>
            <a:endParaRPr sz="1100"/>
          </a:p>
          <a:p>
            <a:pPr marL="0" marR="0" lvl="0" indent="0" algn="l" rtl="0">
              <a:lnSpc>
                <a:spcPct val="90000"/>
              </a:lnSpc>
              <a:spcBef>
                <a:spcPts val="0"/>
              </a:spcBef>
              <a:spcAft>
                <a:spcPts val="0"/>
              </a:spcAft>
              <a:buNone/>
            </a:pPr>
            <a:r>
              <a:rPr lang="en" sz="2000">
                <a:solidFill>
                  <a:schemeClr val="lt1"/>
                </a:solidFill>
                <a:latin typeface="Arial"/>
                <a:ea typeface="Arial"/>
                <a:cs typeface="Arial"/>
                <a:sym typeface="Arial"/>
              </a:rPr>
              <a:t>But earthquakes happen everyday all over the world. </a:t>
            </a:r>
            <a:endParaRPr sz="1100"/>
          </a:p>
        </p:txBody>
      </p:sp>
      <p:sp>
        <p:nvSpPr>
          <p:cNvPr id="387" name="Google Shape;387;p57"/>
          <p:cNvSpPr txBox="1"/>
          <p:nvPr/>
        </p:nvSpPr>
        <p:spPr>
          <a:xfrm>
            <a:off x="385999" y="4619334"/>
            <a:ext cx="1132500" cy="253800"/>
          </a:xfrm>
          <a:prstGeom prst="rect">
            <a:avLst/>
          </a:prstGeom>
          <a:solidFill>
            <a:schemeClr val="dk2"/>
          </a:solid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200" b="0" i="0" u="none" strike="noStrike">
                <a:solidFill>
                  <a:schemeClr val="lt1"/>
                </a:solidFill>
                <a:latin typeface="Arial"/>
                <a:ea typeface="Arial"/>
                <a:cs typeface="Arial"/>
                <a:sym typeface="Arial"/>
              </a:rPr>
              <a:t>MAY 5, 2026 </a:t>
            </a:r>
            <a:endParaRPr sz="2100">
              <a:solidFill>
                <a:schemeClr val="lt1"/>
              </a:solidFill>
              <a:latin typeface="Montserrat"/>
              <a:ea typeface="Montserrat"/>
              <a:cs typeface="Montserrat"/>
              <a:sym typeface="Montserrat"/>
            </a:endParaRPr>
          </a:p>
        </p:txBody>
      </p:sp>
      <p:sp>
        <p:nvSpPr>
          <p:cNvPr id="388" name="Google Shape;388;p57"/>
          <p:cNvSpPr txBox="1"/>
          <p:nvPr/>
        </p:nvSpPr>
        <p:spPr>
          <a:xfrm>
            <a:off x="320649" y="2244900"/>
            <a:ext cx="4029900" cy="992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3600" b="1">
                <a:solidFill>
                  <a:schemeClr val="dk2"/>
                </a:solidFill>
                <a:latin typeface="Arial"/>
                <a:ea typeface="Arial"/>
                <a:cs typeface="Arial"/>
                <a:sym typeface="Arial"/>
              </a:rPr>
              <a:t>43</a:t>
            </a:r>
            <a:r>
              <a:rPr lang="en" sz="3600" b="1">
                <a:solidFill>
                  <a:schemeClr val="dk2"/>
                </a:solidFill>
              </a:rPr>
              <a:t> </a:t>
            </a:r>
            <a:r>
              <a:rPr lang="en" sz="2400" b="1">
                <a:solidFill>
                  <a:schemeClr val="dk2"/>
                </a:solidFill>
                <a:latin typeface="Arial"/>
                <a:ea typeface="Arial"/>
                <a:cs typeface="Arial"/>
                <a:sym typeface="Arial"/>
              </a:rPr>
              <a:t>earthquakes</a:t>
            </a:r>
            <a:br>
              <a:rPr lang="en" sz="2400">
                <a:solidFill>
                  <a:schemeClr val="dk2"/>
                </a:solidFill>
                <a:latin typeface="Arial"/>
                <a:ea typeface="Arial"/>
                <a:cs typeface="Arial"/>
                <a:sym typeface="Arial"/>
              </a:rPr>
            </a:br>
            <a:r>
              <a:rPr lang="en" sz="2400">
                <a:solidFill>
                  <a:schemeClr val="dk2"/>
                </a:solidFill>
                <a:latin typeface="Arial"/>
                <a:ea typeface="Arial"/>
                <a:cs typeface="Arial"/>
                <a:sym typeface="Arial"/>
              </a:rPr>
              <a:t>magnitude 2.5+ in 24 hours</a:t>
            </a:r>
            <a:endParaRPr sz="11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1D56A1"/>
            </a:gs>
            <a:gs pos="1000">
              <a:srgbClr val="1D56A1"/>
            </a:gs>
            <a:gs pos="48000">
              <a:srgbClr val="1D56A1"/>
            </a:gs>
            <a:gs pos="100000">
              <a:srgbClr val="1D56A1"/>
            </a:gs>
          </a:gsLst>
          <a:lin ang="0" scaled="0"/>
        </a:gradFill>
        <a:effectLst/>
      </p:bgPr>
    </p:bg>
    <p:spTree>
      <p:nvGrpSpPr>
        <p:cNvPr id="1" name="Shape 393"/>
        <p:cNvGrpSpPr/>
        <p:nvPr/>
      </p:nvGrpSpPr>
      <p:grpSpPr>
        <a:xfrm>
          <a:off x="0" y="0"/>
          <a:ext cx="0" cy="0"/>
          <a:chOff x="0" y="0"/>
          <a:chExt cx="0" cy="0"/>
        </a:xfrm>
      </p:grpSpPr>
      <p:pic>
        <p:nvPicPr>
          <p:cNvPr id="394" name="Google Shape;394;p58"/>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062452" y="0"/>
            <a:ext cx="4081546" cy="5143499"/>
          </a:xfrm>
          <a:prstGeom prst="rect">
            <a:avLst/>
          </a:prstGeom>
          <a:noFill/>
          <a:ln>
            <a:noFill/>
          </a:ln>
        </p:spPr>
      </p:pic>
      <p:sp>
        <p:nvSpPr>
          <p:cNvPr id="395" name="Google Shape;395;p58"/>
          <p:cNvSpPr/>
          <p:nvPr/>
        </p:nvSpPr>
        <p:spPr>
          <a:xfrm>
            <a:off x="5062451" y="0"/>
            <a:ext cx="1671000" cy="5143500"/>
          </a:xfrm>
          <a:prstGeom prst="rect">
            <a:avLst/>
          </a:prstGeom>
          <a:gradFill>
            <a:gsLst>
              <a:gs pos="0">
                <a:srgbClr val="1D56A1"/>
              </a:gs>
              <a:gs pos="13000">
                <a:srgbClr val="1D56A1"/>
              </a:gs>
              <a:gs pos="100000">
                <a:srgbClr val="99BCE9">
                  <a:alpha val="0"/>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396" name="Google Shape;396;p58"/>
          <p:cNvSpPr txBox="1"/>
          <p:nvPr/>
        </p:nvSpPr>
        <p:spPr>
          <a:xfrm>
            <a:off x="336175" y="182150"/>
            <a:ext cx="4898400" cy="5001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3500" b="1">
                <a:solidFill>
                  <a:schemeClr val="lt1"/>
                </a:solidFill>
              </a:rPr>
              <a:t>Earthquake Sensors</a:t>
            </a:r>
            <a:endParaRPr sz="1000"/>
          </a:p>
        </p:txBody>
      </p:sp>
      <p:sp>
        <p:nvSpPr>
          <p:cNvPr id="397" name="Google Shape;397;p58"/>
          <p:cNvSpPr/>
          <p:nvPr/>
        </p:nvSpPr>
        <p:spPr>
          <a:xfrm rot="5400000">
            <a:off x="4418692" y="945246"/>
            <a:ext cx="1823979" cy="3674221"/>
          </a:xfrm>
          <a:custGeom>
            <a:avLst/>
            <a:gdLst/>
            <a:ahLst/>
            <a:cxnLst/>
            <a:rect l="l" t="t" r="r" b="b"/>
            <a:pathLst>
              <a:path w="2294313" h="2261059" extrusionOk="0">
                <a:moveTo>
                  <a:pt x="0" y="2111431"/>
                </a:moveTo>
                <a:lnTo>
                  <a:pt x="390696" y="0"/>
                </a:lnTo>
                <a:lnTo>
                  <a:pt x="2294313" y="2011678"/>
                </a:lnTo>
                <a:cubicBezTo>
                  <a:pt x="1801091" y="2017220"/>
                  <a:pt x="1640375" y="2255517"/>
                  <a:pt x="1147153" y="2261059"/>
                </a:cubicBezTo>
                <a:lnTo>
                  <a:pt x="0" y="2111431"/>
                </a:lnTo>
                <a:close/>
              </a:path>
            </a:pathLst>
          </a:custGeom>
          <a:gradFill>
            <a:gsLst>
              <a:gs pos="0">
                <a:srgbClr val="FFFFFF">
                  <a:alpha val="61961"/>
                </a:srgbClr>
              </a:gs>
              <a:gs pos="1000">
                <a:srgbClr val="FFFFFF">
                  <a:alpha val="61961"/>
                </a:srgbClr>
              </a:gs>
              <a:gs pos="91000">
                <a:srgbClr val="FFFFFF">
                  <a:alpha val="0"/>
                </a:srgbClr>
              </a:gs>
              <a:gs pos="100000">
                <a:srgbClr val="FFFFFF">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1">
              <a:solidFill>
                <a:schemeClr val="lt1"/>
              </a:solidFill>
              <a:latin typeface="Montserrat"/>
              <a:ea typeface="Montserrat"/>
              <a:cs typeface="Montserrat"/>
              <a:sym typeface="Montserrat"/>
            </a:endParaRPr>
          </a:p>
        </p:txBody>
      </p:sp>
      <p:sp>
        <p:nvSpPr>
          <p:cNvPr id="398" name="Google Shape;398;p58"/>
          <p:cNvSpPr/>
          <p:nvPr/>
        </p:nvSpPr>
        <p:spPr>
          <a:xfrm rot="5400000">
            <a:off x="5667055" y="536173"/>
            <a:ext cx="1720735" cy="1695794"/>
          </a:xfrm>
          <a:custGeom>
            <a:avLst/>
            <a:gdLst/>
            <a:ahLst/>
            <a:cxnLst/>
            <a:rect l="l" t="t" r="r" b="b"/>
            <a:pathLst>
              <a:path w="2294313" h="2261059" extrusionOk="0">
                <a:moveTo>
                  <a:pt x="0" y="2111431"/>
                </a:moveTo>
                <a:lnTo>
                  <a:pt x="390696" y="0"/>
                </a:lnTo>
                <a:lnTo>
                  <a:pt x="2294313" y="2011678"/>
                </a:lnTo>
                <a:cubicBezTo>
                  <a:pt x="1801091" y="2017220"/>
                  <a:pt x="1640375" y="2255517"/>
                  <a:pt x="1147153" y="2261059"/>
                </a:cubicBezTo>
                <a:lnTo>
                  <a:pt x="0" y="2111431"/>
                </a:lnTo>
                <a:close/>
              </a:path>
            </a:pathLst>
          </a:custGeom>
          <a:gradFill>
            <a:gsLst>
              <a:gs pos="0">
                <a:schemeClr val="lt1"/>
              </a:gs>
              <a:gs pos="1000">
                <a:schemeClr val="lt1"/>
              </a:gs>
              <a:gs pos="91000">
                <a:srgbClr val="FFFFFF">
                  <a:alpha val="0"/>
                </a:srgbClr>
              </a:gs>
              <a:gs pos="100000">
                <a:srgbClr val="FFFFFF">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pic>
        <p:nvPicPr>
          <p:cNvPr id="399" name="Google Shape;399;p58"/>
          <p:cNvPicPr preferRelativeResize="0"/>
          <p:nvPr/>
        </p:nvPicPr>
        <p:blipFill rotWithShape="1">
          <a:blip r:embed="rId4" cstate="print">
            <a:alphaModFix/>
            <a:extLst>
              <a:ext uri="{28A0092B-C50C-407E-A947-70E740481C1C}">
                <a14:useLocalDpi xmlns:a14="http://schemas.microsoft.com/office/drawing/2010/main"/>
              </a:ext>
            </a:extLst>
          </a:blip>
          <a:srcRect l="-160"/>
          <a:stretch/>
        </p:blipFill>
        <p:spPr>
          <a:xfrm>
            <a:off x="4377950" y="383164"/>
            <a:ext cx="1988700" cy="1988700"/>
          </a:xfrm>
          <a:prstGeom prst="ellipse">
            <a:avLst/>
          </a:prstGeom>
          <a:noFill/>
          <a:ln w="23825" cap="flat" cmpd="sng">
            <a:solidFill>
              <a:schemeClr val="lt1"/>
            </a:solidFill>
            <a:prstDash val="solid"/>
            <a:round/>
            <a:headEnd type="none" w="sm" len="sm"/>
            <a:tailEnd type="none" w="sm" len="sm"/>
          </a:ln>
        </p:spPr>
      </p:pic>
      <p:sp>
        <p:nvSpPr>
          <p:cNvPr id="400" name="Google Shape;400;p58"/>
          <p:cNvSpPr/>
          <p:nvPr/>
        </p:nvSpPr>
        <p:spPr>
          <a:xfrm rot="5400000">
            <a:off x="6005943" y="2819371"/>
            <a:ext cx="1720735" cy="2007521"/>
          </a:xfrm>
          <a:custGeom>
            <a:avLst/>
            <a:gdLst/>
            <a:ahLst/>
            <a:cxnLst/>
            <a:rect l="l" t="t" r="r" b="b"/>
            <a:pathLst>
              <a:path w="2294313" h="2676695" extrusionOk="0">
                <a:moveTo>
                  <a:pt x="0" y="2527067"/>
                </a:moveTo>
                <a:lnTo>
                  <a:pt x="1936864" y="0"/>
                </a:lnTo>
                <a:lnTo>
                  <a:pt x="2294313" y="2427314"/>
                </a:lnTo>
                <a:cubicBezTo>
                  <a:pt x="1801091" y="2432856"/>
                  <a:pt x="1640375" y="2671153"/>
                  <a:pt x="1147153" y="2676695"/>
                </a:cubicBezTo>
                <a:lnTo>
                  <a:pt x="0" y="2527067"/>
                </a:lnTo>
                <a:close/>
              </a:path>
            </a:pathLst>
          </a:custGeom>
          <a:gradFill>
            <a:gsLst>
              <a:gs pos="0">
                <a:schemeClr val="lt1"/>
              </a:gs>
              <a:gs pos="1000">
                <a:schemeClr val="lt1"/>
              </a:gs>
              <a:gs pos="91000">
                <a:srgbClr val="FFFFFF">
                  <a:alpha val="0"/>
                </a:srgbClr>
              </a:gs>
              <a:gs pos="100000">
                <a:srgbClr val="FFFFFF">
                  <a:alpha val="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1">
              <a:solidFill>
                <a:schemeClr val="lt1"/>
              </a:solidFill>
              <a:latin typeface="Montserrat"/>
              <a:ea typeface="Montserrat"/>
              <a:cs typeface="Montserrat"/>
              <a:sym typeface="Montserrat"/>
            </a:endParaRPr>
          </a:p>
        </p:txBody>
      </p:sp>
      <p:pic>
        <p:nvPicPr>
          <p:cNvPr id="401" name="Google Shape;401;p58"/>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2529835" y="1787758"/>
            <a:ext cx="1988700" cy="1988700"/>
          </a:xfrm>
          <a:prstGeom prst="ellipse">
            <a:avLst/>
          </a:prstGeom>
          <a:noFill/>
          <a:ln w="23825" cap="flat" cmpd="sng">
            <a:solidFill>
              <a:schemeClr val="lt1"/>
            </a:solidFill>
            <a:prstDash val="solid"/>
            <a:round/>
            <a:headEnd type="none" w="sm" len="sm"/>
            <a:tailEnd type="none" w="sm" len="sm"/>
          </a:ln>
        </p:spPr>
      </p:pic>
      <p:pic>
        <p:nvPicPr>
          <p:cNvPr id="402" name="Google Shape;402;p58"/>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4552517" y="2829444"/>
            <a:ext cx="1988700" cy="1988700"/>
          </a:xfrm>
          <a:prstGeom prst="ellipse">
            <a:avLst/>
          </a:prstGeom>
          <a:noFill/>
          <a:ln w="23825" cap="flat" cmpd="sng">
            <a:solidFill>
              <a:schemeClr val="lt1"/>
            </a:solidFill>
            <a:prstDash val="solid"/>
            <a:round/>
            <a:headEnd type="none" w="sm" len="sm"/>
            <a:tailEnd type="none" w="sm" len="sm"/>
          </a:ln>
        </p:spPr>
      </p:pic>
      <p:sp>
        <p:nvSpPr>
          <p:cNvPr id="403" name="Google Shape;403;p58"/>
          <p:cNvSpPr txBox="1"/>
          <p:nvPr/>
        </p:nvSpPr>
        <p:spPr>
          <a:xfrm>
            <a:off x="398525" y="851850"/>
            <a:ext cx="2097300" cy="23472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3600" b="1">
                <a:solidFill>
                  <a:schemeClr val="lt1"/>
                </a:solidFill>
                <a:latin typeface="Arial Black"/>
                <a:ea typeface="Arial Black"/>
                <a:cs typeface="Arial Black"/>
                <a:sym typeface="Arial Black"/>
              </a:rPr>
              <a:t>2,000+</a:t>
            </a:r>
            <a:endParaRPr sz="1100"/>
          </a:p>
          <a:p>
            <a:pPr marL="0" marR="0" lvl="0" indent="0" algn="l" rtl="0">
              <a:spcBef>
                <a:spcPts val="0"/>
              </a:spcBef>
              <a:spcAft>
                <a:spcPts val="0"/>
              </a:spcAft>
              <a:buNone/>
            </a:pPr>
            <a:r>
              <a:rPr lang="en" sz="1600">
                <a:solidFill>
                  <a:schemeClr val="lt1"/>
                </a:solidFill>
                <a:latin typeface="Arial"/>
                <a:ea typeface="Arial"/>
                <a:cs typeface="Arial"/>
                <a:sym typeface="Arial"/>
              </a:rPr>
              <a:t>seismic </a:t>
            </a:r>
            <a:r>
              <a:rPr lang="en" sz="1600">
                <a:solidFill>
                  <a:schemeClr val="lt1"/>
                </a:solidFill>
              </a:rPr>
              <a:t>and Global Navigation Satellite System (GNSS) sensors </a:t>
            </a:r>
            <a:r>
              <a:rPr lang="en" sz="1600">
                <a:solidFill>
                  <a:schemeClr val="lt1"/>
                </a:solidFill>
                <a:latin typeface="Arial"/>
                <a:ea typeface="Arial"/>
                <a:cs typeface="Arial"/>
                <a:sym typeface="Arial"/>
              </a:rPr>
              <a:t>in </a:t>
            </a:r>
            <a:r>
              <a:rPr lang="en" sz="1600">
                <a:solidFill>
                  <a:schemeClr val="lt1"/>
                </a:solidFill>
              </a:rPr>
              <a:t>CA, OR, WA</a:t>
            </a:r>
            <a:r>
              <a:rPr lang="en" sz="1600">
                <a:solidFill>
                  <a:schemeClr val="lt1"/>
                </a:solidFill>
                <a:latin typeface="Arial"/>
                <a:ea typeface="Arial"/>
                <a:cs typeface="Arial"/>
                <a:sym typeface="Arial"/>
              </a:rPr>
              <a:t> to detect ground</a:t>
            </a:r>
            <a:r>
              <a:rPr lang="en" sz="1600">
                <a:solidFill>
                  <a:schemeClr val="lt1"/>
                </a:solidFill>
              </a:rPr>
              <a:t> movement during earthquakes</a:t>
            </a:r>
            <a:endParaRPr sz="1600">
              <a:solidFill>
                <a:schemeClr val="lt1"/>
              </a:solidFill>
              <a:latin typeface="Arial"/>
              <a:ea typeface="Arial"/>
              <a:cs typeface="Arial"/>
              <a:sym typeface="Arial"/>
            </a:endParaRPr>
          </a:p>
        </p:txBody>
      </p:sp>
      <p:sp>
        <p:nvSpPr>
          <p:cNvPr id="404" name="Google Shape;404;p58"/>
          <p:cNvSpPr txBox="1"/>
          <p:nvPr/>
        </p:nvSpPr>
        <p:spPr>
          <a:xfrm>
            <a:off x="398521" y="3284464"/>
            <a:ext cx="2097300" cy="7773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a:solidFill>
                  <a:schemeClr val="lt1"/>
                </a:solidFill>
                <a:latin typeface="Arial"/>
                <a:ea typeface="Arial"/>
                <a:cs typeface="Arial"/>
                <a:sym typeface="Arial"/>
              </a:rPr>
              <a:t>Seism</a:t>
            </a:r>
            <a:r>
              <a:rPr lang="en" sz="1800" b="1">
                <a:solidFill>
                  <a:schemeClr val="lt1"/>
                </a:solidFill>
              </a:rPr>
              <a:t>ic sensors </a:t>
            </a:r>
            <a:r>
              <a:rPr lang="en" sz="1400">
                <a:solidFill>
                  <a:schemeClr val="lt1"/>
                </a:solidFill>
                <a:latin typeface="Arial"/>
                <a:ea typeface="Arial"/>
                <a:cs typeface="Arial"/>
                <a:sym typeface="Arial"/>
              </a:rPr>
              <a:t>measure how </a:t>
            </a:r>
            <a:r>
              <a:rPr lang="en" sz="1400" i="1">
                <a:solidFill>
                  <a:schemeClr val="lt1"/>
                </a:solidFill>
                <a:latin typeface="Arial"/>
                <a:ea typeface="Arial"/>
                <a:cs typeface="Arial"/>
                <a:sym typeface="Arial"/>
              </a:rPr>
              <a:t>fast </a:t>
            </a:r>
            <a:r>
              <a:rPr lang="en" sz="1400">
                <a:solidFill>
                  <a:schemeClr val="lt1"/>
                </a:solidFill>
                <a:latin typeface="Arial"/>
                <a:ea typeface="Arial"/>
                <a:cs typeface="Arial"/>
                <a:sym typeface="Arial"/>
              </a:rPr>
              <a:t>the ground moves </a:t>
            </a:r>
            <a:endParaRPr sz="2400">
              <a:solidFill>
                <a:schemeClr val="lt1"/>
              </a:solidFill>
              <a:latin typeface="Arial"/>
              <a:ea typeface="Arial"/>
              <a:cs typeface="Arial"/>
              <a:sym typeface="Arial"/>
            </a:endParaRPr>
          </a:p>
        </p:txBody>
      </p:sp>
      <p:sp>
        <p:nvSpPr>
          <p:cNvPr id="405" name="Google Shape;405;p58"/>
          <p:cNvSpPr txBox="1"/>
          <p:nvPr/>
        </p:nvSpPr>
        <p:spPr>
          <a:xfrm>
            <a:off x="336180" y="4191505"/>
            <a:ext cx="1950900" cy="7773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a:solidFill>
                  <a:schemeClr val="lt1"/>
                </a:solidFill>
              </a:rPr>
              <a:t>GNSS sensors</a:t>
            </a:r>
            <a:br>
              <a:rPr lang="en" sz="1800" b="1">
                <a:solidFill>
                  <a:schemeClr val="lt1"/>
                </a:solidFill>
                <a:latin typeface="Arial"/>
                <a:ea typeface="Arial"/>
                <a:cs typeface="Arial"/>
                <a:sym typeface="Arial"/>
              </a:rPr>
            </a:br>
            <a:r>
              <a:rPr lang="en" sz="1400">
                <a:solidFill>
                  <a:schemeClr val="lt1"/>
                </a:solidFill>
                <a:latin typeface="Arial"/>
                <a:ea typeface="Arial"/>
                <a:cs typeface="Arial"/>
                <a:sym typeface="Arial"/>
              </a:rPr>
              <a:t>measure how </a:t>
            </a:r>
            <a:r>
              <a:rPr lang="en" sz="1400" i="1">
                <a:solidFill>
                  <a:schemeClr val="lt1"/>
                </a:solidFill>
                <a:latin typeface="Arial"/>
                <a:ea typeface="Arial"/>
                <a:cs typeface="Arial"/>
                <a:sym typeface="Arial"/>
              </a:rPr>
              <a:t>far </a:t>
            </a:r>
            <a:r>
              <a:rPr lang="en" sz="1400">
                <a:solidFill>
                  <a:schemeClr val="lt1"/>
                </a:solidFill>
                <a:latin typeface="Arial"/>
                <a:ea typeface="Arial"/>
                <a:cs typeface="Arial"/>
                <a:sym typeface="Arial"/>
              </a:rPr>
              <a:t>the ground moves</a:t>
            </a:r>
            <a:endParaRPr sz="2400">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59"/>
          <p:cNvSpPr txBox="1">
            <a:spLocks noGrp="1"/>
          </p:cNvSpPr>
          <p:nvPr>
            <p:ph type="title"/>
          </p:nvPr>
        </p:nvSpPr>
        <p:spPr>
          <a:xfrm>
            <a:off x="312963" y="637878"/>
            <a:ext cx="8537100" cy="407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 dirty="0"/>
              <a:t>Vertical Seismograph Record Seismic Waves</a:t>
            </a:r>
            <a:endParaRPr dirty="0"/>
          </a:p>
        </p:txBody>
      </p:sp>
      <p:sp>
        <p:nvSpPr>
          <p:cNvPr id="412" name="Google Shape;412;p59"/>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26</a:t>
            </a:fld>
            <a:endParaRPr sz="900" b="0" i="0" u="none" strike="noStrike" cap="none">
              <a:solidFill>
                <a:schemeClr val="dk1"/>
              </a:solidFill>
              <a:latin typeface="Arial"/>
              <a:ea typeface="Arial"/>
              <a:cs typeface="Arial"/>
              <a:sym typeface="Arial"/>
            </a:endParaRPr>
          </a:p>
        </p:txBody>
      </p:sp>
      <p:pic>
        <p:nvPicPr>
          <p:cNvPr id="2" name="Online Media 1" descr="Vertical Seismograph">
            <a:hlinkClick r:id="" action="ppaction://media"/>
            <a:extLst>
              <a:ext uri="{FF2B5EF4-FFF2-40B4-BE49-F238E27FC236}">
                <a16:creationId xmlns:a16="http://schemas.microsoft.com/office/drawing/2014/main" id="{F0D89876-AF52-89AD-3B23-A467E0E665C7}"/>
              </a:ext>
            </a:extLst>
          </p:cNvPr>
          <p:cNvPicPr>
            <a:picLocks noRot="1" noChangeAspect="1"/>
          </p:cNvPicPr>
          <p:nvPr>
            <a:videoFile r:link="rId1"/>
          </p:nvPr>
        </p:nvPicPr>
        <p:blipFill>
          <a:blip r:embed="rId4"/>
          <a:stretch>
            <a:fillRect/>
          </a:stretch>
        </p:blipFill>
        <p:spPr>
          <a:xfrm>
            <a:off x="2248703" y="1107070"/>
            <a:ext cx="4603509" cy="34526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0"/>
          <p:cNvSpPr/>
          <p:nvPr/>
        </p:nvSpPr>
        <p:spPr>
          <a:xfrm>
            <a:off x="2705050" y="1375850"/>
            <a:ext cx="1966200" cy="3059400"/>
          </a:xfrm>
          <a:prstGeom prst="roundRect">
            <a:avLst>
              <a:gd name="adj" fmla="val 6721"/>
            </a:avLst>
          </a:prstGeom>
          <a:solidFill>
            <a:srgbClr val="006F41">
              <a:alpha val="25100"/>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pic>
        <p:nvPicPr>
          <p:cNvPr id="418" name="Google Shape;418;p60"/>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794327" y="1473552"/>
            <a:ext cx="1794132" cy="2862825"/>
          </a:xfrm>
          <a:prstGeom prst="rect">
            <a:avLst/>
          </a:prstGeom>
          <a:noFill/>
          <a:ln w="9525" cap="flat" cmpd="sng">
            <a:solidFill>
              <a:srgbClr val="000000"/>
            </a:solidFill>
            <a:prstDash val="solid"/>
            <a:round/>
            <a:headEnd type="none" w="sm" len="sm"/>
            <a:tailEnd type="none" w="sm" len="sm"/>
          </a:ln>
        </p:spPr>
      </p:pic>
      <p:sp>
        <p:nvSpPr>
          <p:cNvPr id="419" name="Google Shape;419;p60"/>
          <p:cNvSpPr txBox="1">
            <a:spLocks noGrp="1"/>
          </p:cNvSpPr>
          <p:nvPr>
            <p:ph type="body" idx="1"/>
          </p:nvPr>
        </p:nvSpPr>
        <p:spPr>
          <a:xfrm>
            <a:off x="384600" y="1029275"/>
            <a:ext cx="4107000" cy="495300"/>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70000"/>
              </a:lnSpc>
              <a:spcBef>
                <a:spcPts val="750"/>
              </a:spcBef>
              <a:spcAft>
                <a:spcPts val="0"/>
              </a:spcAft>
              <a:buNone/>
            </a:pPr>
            <a:r>
              <a:rPr lang="en" sz="1400" b="1"/>
              <a:t>Elaborate (Place-based application)</a:t>
            </a:r>
            <a:r>
              <a:rPr lang="en" sz="1400"/>
              <a:t>  </a:t>
            </a:r>
            <a:endParaRPr sz="1400"/>
          </a:p>
          <a:p>
            <a:pPr marL="0" lvl="0" indent="0" algn="l" rtl="0">
              <a:lnSpc>
                <a:spcPct val="90000"/>
              </a:lnSpc>
              <a:spcBef>
                <a:spcPts val="750"/>
              </a:spcBef>
              <a:spcAft>
                <a:spcPts val="0"/>
              </a:spcAft>
              <a:buNone/>
            </a:pPr>
            <a:r>
              <a:rPr lang="en" sz="1400" b="1"/>
              <a:t>Real Data from the “Wild”</a:t>
            </a:r>
            <a:endParaRPr sz="1400" b="1"/>
          </a:p>
        </p:txBody>
      </p:sp>
      <p:pic>
        <p:nvPicPr>
          <p:cNvPr id="420" name="Google Shape;420;p60" descr="C:\Users\given\Documents\__EEW\_Technical\_Technical Working Groups\1 Sci Research Coord\Jen HayWired GMs\SouthNapa_record100km.png"/>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4671250" y="622150"/>
            <a:ext cx="4368375" cy="4090149"/>
          </a:xfrm>
          <a:prstGeom prst="rect">
            <a:avLst/>
          </a:prstGeom>
          <a:noFill/>
          <a:ln>
            <a:noFill/>
          </a:ln>
        </p:spPr>
      </p:pic>
      <p:sp>
        <p:nvSpPr>
          <p:cNvPr id="421" name="Google Shape;421;p60"/>
          <p:cNvSpPr txBox="1"/>
          <p:nvPr/>
        </p:nvSpPr>
        <p:spPr>
          <a:xfrm>
            <a:off x="7677313" y="865556"/>
            <a:ext cx="1227300" cy="346200"/>
          </a:xfrm>
          <a:prstGeom prst="rect">
            <a:avLst/>
          </a:prstGeom>
          <a:noFill/>
          <a:ln>
            <a:noFill/>
          </a:ln>
        </p:spPr>
        <p:txBody>
          <a:bodyPr spcFirstLastPara="1" wrap="square" lIns="68575" tIns="68575" rIns="68575" bIns="68575" anchor="t" anchorCtr="0">
            <a:spAutoFit/>
          </a:bodyPr>
          <a:lstStyle/>
          <a:p>
            <a:pPr marL="0" lvl="0" indent="0" algn="l" rtl="0">
              <a:lnSpc>
                <a:spcPct val="90000"/>
              </a:lnSpc>
              <a:spcBef>
                <a:spcPts val="400"/>
              </a:spcBef>
              <a:spcAft>
                <a:spcPts val="0"/>
              </a:spcAft>
              <a:buNone/>
            </a:pPr>
            <a:r>
              <a:rPr lang="en" sz="1500">
                <a:solidFill>
                  <a:schemeClr val="dk1"/>
                </a:solidFill>
                <a:latin typeface="Calibri"/>
                <a:ea typeface="Calibri"/>
                <a:cs typeface="Calibri"/>
                <a:sym typeface="Calibri"/>
              </a:rPr>
              <a:t>Seismograms</a:t>
            </a:r>
            <a:endParaRPr sz="1100">
              <a:latin typeface="Palatino Linotype"/>
              <a:ea typeface="Palatino Linotype"/>
              <a:cs typeface="Palatino Linotype"/>
              <a:sym typeface="Palatino Linotype"/>
            </a:endParaRPr>
          </a:p>
        </p:txBody>
      </p:sp>
      <p:sp>
        <p:nvSpPr>
          <p:cNvPr id="422" name="Google Shape;422;p60"/>
          <p:cNvSpPr txBox="1">
            <a:spLocks noGrp="1"/>
          </p:cNvSpPr>
          <p:nvPr>
            <p:ph type="title"/>
          </p:nvPr>
        </p:nvSpPr>
        <p:spPr>
          <a:xfrm>
            <a:off x="102500" y="578500"/>
            <a:ext cx="4907400" cy="4248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chemeClr val="dk1"/>
              </a:buClr>
              <a:buSzPct val="52381"/>
              <a:buNone/>
            </a:pPr>
            <a:r>
              <a:rPr lang="en"/>
              <a:t>West Coast Integrated Seismic Network</a:t>
            </a:r>
            <a:endParaRPr/>
          </a:p>
        </p:txBody>
      </p:sp>
      <p:sp>
        <p:nvSpPr>
          <p:cNvPr id="423" name="Google Shape;423;p60"/>
          <p:cNvSpPr txBox="1">
            <a:spLocks noGrp="1"/>
          </p:cNvSpPr>
          <p:nvPr>
            <p:ph type="body" idx="1"/>
          </p:nvPr>
        </p:nvSpPr>
        <p:spPr>
          <a:xfrm>
            <a:off x="415375" y="1550550"/>
            <a:ext cx="2181900" cy="3107700"/>
          </a:xfrm>
          <a:prstGeom prst="rect">
            <a:avLst/>
          </a:prstGeom>
          <a:noFill/>
          <a:ln>
            <a:noFill/>
          </a:ln>
        </p:spPr>
        <p:txBody>
          <a:bodyPr spcFirstLastPara="1" wrap="square" lIns="91425" tIns="45700" rIns="91425" bIns="45700" anchor="t" anchorCtr="0">
            <a:normAutofit/>
          </a:bodyPr>
          <a:lstStyle/>
          <a:p>
            <a:pPr marL="292100" lvl="0" indent="-285750" algn="l" rtl="0">
              <a:lnSpc>
                <a:spcPct val="90000"/>
              </a:lnSpc>
              <a:spcBef>
                <a:spcPts val="750"/>
              </a:spcBef>
              <a:spcAft>
                <a:spcPts val="0"/>
              </a:spcAft>
              <a:buSzPts val="1400"/>
              <a:buFont typeface="Wingdings" pitchFamily="2" charset="2"/>
              <a:buChar char="§"/>
            </a:pPr>
            <a:r>
              <a:rPr lang="en" sz="1400" u="sng" dirty="0"/>
              <a:t>Notice and Wonder: </a:t>
            </a:r>
            <a:r>
              <a:rPr lang="en" sz="1400" dirty="0"/>
              <a:t>How does this data compare to the human wave? The </a:t>
            </a:r>
            <a:r>
              <a:rPr lang="en" sz="1400" dirty="0" err="1"/>
              <a:t>MyShake</a:t>
            </a:r>
            <a:r>
              <a:rPr lang="en" sz="1400" dirty="0"/>
              <a:t> sensor?</a:t>
            </a:r>
            <a:endParaRPr sz="1400" dirty="0"/>
          </a:p>
          <a:p>
            <a:pPr marL="292100" lvl="0" indent="-285750" algn="l" rtl="0">
              <a:lnSpc>
                <a:spcPct val="90000"/>
              </a:lnSpc>
              <a:spcBef>
                <a:spcPts val="750"/>
              </a:spcBef>
              <a:spcAft>
                <a:spcPts val="0"/>
              </a:spcAft>
              <a:buSzPts val="1400"/>
              <a:buFont typeface="Wingdings" pitchFamily="2" charset="2"/>
              <a:buChar char="§"/>
            </a:pPr>
            <a:r>
              <a:rPr lang="en" sz="1400" dirty="0"/>
              <a:t>Can you explain the similarities and differences in terms of wave amplitude and travel time?</a:t>
            </a:r>
            <a:endParaRPr sz="1400" dirty="0"/>
          </a:p>
          <a:p>
            <a:pPr marL="292100" lvl="0" indent="-285750" algn="l" rtl="0">
              <a:lnSpc>
                <a:spcPct val="90000"/>
              </a:lnSpc>
              <a:spcBef>
                <a:spcPts val="750"/>
              </a:spcBef>
              <a:spcAft>
                <a:spcPts val="0"/>
              </a:spcAft>
              <a:buSzPts val="1400"/>
              <a:buFont typeface="Wingdings" pitchFamily="2" charset="2"/>
              <a:buChar char="§"/>
            </a:pPr>
            <a:r>
              <a:rPr lang="en" sz="1400" dirty="0"/>
              <a:t>When is the largest wave amplitude happening on the graphs? </a:t>
            </a:r>
            <a:endParaRPr sz="1400" dirty="0"/>
          </a:p>
        </p:txBody>
      </p:sp>
      <p:sp>
        <p:nvSpPr>
          <p:cNvPr id="424" name="Google Shape;424;p60"/>
          <p:cNvSpPr txBox="1">
            <a:spLocks noGrp="1"/>
          </p:cNvSpPr>
          <p:nvPr>
            <p:ph type="body" idx="1"/>
          </p:nvPr>
        </p:nvSpPr>
        <p:spPr>
          <a:xfrm>
            <a:off x="5662150" y="539425"/>
            <a:ext cx="2571600" cy="286500"/>
          </a:xfrm>
          <a:prstGeom prst="rect">
            <a:avLst/>
          </a:prstGeom>
          <a:noFill/>
          <a:ln>
            <a:noFill/>
          </a:ln>
        </p:spPr>
        <p:txBody>
          <a:bodyPr spcFirstLastPara="1" wrap="square" lIns="91425" tIns="45700" rIns="91425" bIns="45700" anchor="t" anchorCtr="0">
            <a:normAutofit fontScale="70000" lnSpcReduction="20000"/>
          </a:bodyPr>
          <a:lstStyle/>
          <a:p>
            <a:pPr marL="0" lvl="0" indent="0" algn="ctr" rtl="0">
              <a:lnSpc>
                <a:spcPct val="90000"/>
              </a:lnSpc>
              <a:spcBef>
                <a:spcPts val="750"/>
              </a:spcBef>
              <a:spcAft>
                <a:spcPts val="0"/>
              </a:spcAft>
              <a:buNone/>
            </a:pPr>
            <a:r>
              <a:rPr lang="en" sz="1200" b="1"/>
              <a:t>South Napa Earthquake: M6.0</a:t>
            </a:r>
            <a:endParaRPr sz="1200" b="1"/>
          </a:p>
        </p:txBody>
      </p:sp>
      <p:sp>
        <p:nvSpPr>
          <p:cNvPr id="425" name="Google Shape;425;p60"/>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27</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1"/>
          <p:cNvSpPr txBox="1">
            <a:spLocks noGrp="1"/>
          </p:cNvSpPr>
          <p:nvPr>
            <p:ph type="title"/>
          </p:nvPr>
        </p:nvSpPr>
        <p:spPr>
          <a:xfrm>
            <a:off x="312975" y="637875"/>
            <a:ext cx="3694500" cy="88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Distance from Hypocenter vs. Time Between Waves</a:t>
            </a:r>
            <a:endParaRPr/>
          </a:p>
        </p:txBody>
      </p:sp>
      <p:sp>
        <p:nvSpPr>
          <p:cNvPr id="431" name="Google Shape;431;p61"/>
          <p:cNvSpPr txBox="1">
            <a:spLocks noGrp="1"/>
          </p:cNvSpPr>
          <p:nvPr>
            <p:ph type="body" idx="1"/>
          </p:nvPr>
        </p:nvSpPr>
        <p:spPr>
          <a:xfrm>
            <a:off x="312975" y="1681750"/>
            <a:ext cx="3694500" cy="2823600"/>
          </a:xfrm>
          <a:prstGeom prst="rect">
            <a:avLst/>
          </a:prstGeom>
        </p:spPr>
        <p:txBody>
          <a:bodyPr spcFirstLastPara="1" wrap="square" lIns="91425" tIns="45700" rIns="91425" bIns="45700" anchor="t" anchorCtr="0">
            <a:normAutofit/>
          </a:bodyPr>
          <a:lstStyle/>
          <a:p>
            <a:pPr marL="0" lvl="0" indent="0" algn="l" rtl="0">
              <a:lnSpc>
                <a:spcPct val="150000"/>
              </a:lnSpc>
              <a:spcBef>
                <a:spcPts val="750"/>
              </a:spcBef>
              <a:spcAft>
                <a:spcPts val="0"/>
              </a:spcAft>
              <a:buNone/>
            </a:pPr>
            <a:r>
              <a:rPr lang="en" sz="2200"/>
              <a:t>The f</a:t>
            </a:r>
            <a:r>
              <a:rPr lang="en" sz="2200">
                <a:solidFill>
                  <a:schemeClr val="dk1"/>
                </a:solidFill>
              </a:rPr>
              <a:t>ar</a:t>
            </a:r>
            <a:r>
              <a:rPr lang="en" sz="2200"/>
              <a:t>ther you are from where the earthquake started, the _____________ the time between when the P-wave and S-wave arrive. </a:t>
            </a:r>
            <a:endParaRPr sz="2200"/>
          </a:p>
        </p:txBody>
      </p:sp>
      <p:grpSp>
        <p:nvGrpSpPr>
          <p:cNvPr id="432" name="Google Shape;432;p61"/>
          <p:cNvGrpSpPr/>
          <p:nvPr/>
        </p:nvGrpSpPr>
        <p:grpSpPr>
          <a:xfrm>
            <a:off x="4364250" y="437838"/>
            <a:ext cx="4478326" cy="4268863"/>
            <a:chOff x="4364250" y="437838"/>
            <a:chExt cx="4478326" cy="4268863"/>
          </a:xfrm>
        </p:grpSpPr>
        <p:pic>
          <p:nvPicPr>
            <p:cNvPr id="433" name="Google Shape;433;p61"/>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157750" y="437838"/>
              <a:ext cx="3684826" cy="4267825"/>
            </a:xfrm>
            <a:prstGeom prst="rect">
              <a:avLst/>
            </a:prstGeom>
            <a:noFill/>
            <a:ln>
              <a:noFill/>
            </a:ln>
          </p:spPr>
        </p:pic>
        <p:sp>
          <p:nvSpPr>
            <p:cNvPr id="434" name="Google Shape;434;p61"/>
            <p:cNvSpPr txBox="1"/>
            <p:nvPr/>
          </p:nvSpPr>
          <p:spPr>
            <a:xfrm>
              <a:off x="5157738" y="4393200"/>
              <a:ext cx="3654300" cy="313500"/>
            </a:xfrm>
            <a:prstGeom prst="rect">
              <a:avLst/>
            </a:prstGeom>
            <a:solidFill>
              <a:schemeClr val="lt1"/>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500">
                  <a:solidFill>
                    <a:schemeClr val="dk1"/>
                  </a:solidFill>
                </a:rPr>
                <a:t>Distance from Earthquake Start</a:t>
              </a:r>
              <a:endParaRPr sz="1500">
                <a:solidFill>
                  <a:schemeClr val="dk1"/>
                </a:solidFill>
              </a:endParaRPr>
            </a:p>
          </p:txBody>
        </p:sp>
        <p:sp>
          <p:nvSpPr>
            <p:cNvPr id="435" name="Google Shape;435;p61"/>
            <p:cNvSpPr txBox="1"/>
            <p:nvPr/>
          </p:nvSpPr>
          <p:spPr>
            <a:xfrm rot="-5400000">
              <a:off x="2575800" y="2226300"/>
              <a:ext cx="4008000" cy="431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chemeClr val="dk1"/>
                  </a:solidFill>
                </a:rPr>
                <a:t>Time Since Earthquake Started (min.)</a:t>
              </a:r>
              <a:endParaRPr sz="1600">
                <a:solidFill>
                  <a:schemeClr val="dk1"/>
                </a:solidFill>
              </a:endParaRPr>
            </a:p>
          </p:txBody>
        </p:sp>
        <p:sp>
          <p:nvSpPr>
            <p:cNvPr id="436" name="Google Shape;436;p61"/>
            <p:cNvSpPr txBox="1"/>
            <p:nvPr/>
          </p:nvSpPr>
          <p:spPr>
            <a:xfrm rot="-5400000">
              <a:off x="2947038" y="2217000"/>
              <a:ext cx="3971700" cy="4497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0	    5	       10	15	     20  	25 </a:t>
              </a:r>
              <a:endParaRPr sz="1200">
                <a:solidFill>
                  <a:schemeClr val="dk1"/>
                </a:solidFill>
              </a:endParaRPr>
            </a:p>
          </p:txBody>
        </p:sp>
      </p:grpSp>
      <p:sp>
        <p:nvSpPr>
          <p:cNvPr id="437" name="Google Shape;437;p61"/>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28</a:t>
            </a:fld>
            <a:endParaRPr sz="9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2"/>
          <p:cNvSpPr txBox="1">
            <a:spLocks noGrp="1"/>
          </p:cNvSpPr>
          <p:nvPr>
            <p:ph type="title"/>
          </p:nvPr>
        </p:nvSpPr>
        <p:spPr>
          <a:xfrm>
            <a:off x="312963" y="637878"/>
            <a:ext cx="8537100" cy="407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 sz="2400"/>
              <a:t>Your Turn! </a:t>
            </a:r>
            <a:endParaRPr sz="2400"/>
          </a:p>
        </p:txBody>
      </p:sp>
      <p:sp>
        <p:nvSpPr>
          <p:cNvPr id="443" name="Google Shape;443;p62"/>
          <p:cNvSpPr txBox="1">
            <a:spLocks noGrp="1"/>
          </p:cNvSpPr>
          <p:nvPr>
            <p:ph type="body" idx="1"/>
          </p:nvPr>
        </p:nvSpPr>
        <p:spPr>
          <a:xfrm>
            <a:off x="312975" y="1242125"/>
            <a:ext cx="8537100" cy="3263400"/>
          </a:xfrm>
          <a:prstGeom prst="rect">
            <a:avLst/>
          </a:prstGeom>
        </p:spPr>
        <p:txBody>
          <a:bodyPr spcFirstLastPara="1" wrap="square" lIns="91425" tIns="45700" rIns="91425" bIns="45700" anchor="t" anchorCtr="0">
            <a:normAutofit/>
          </a:bodyPr>
          <a:lstStyle/>
          <a:p>
            <a:pPr marL="457200" lvl="0" indent="-355600" algn="l" rtl="0">
              <a:spcBef>
                <a:spcPts val="750"/>
              </a:spcBef>
              <a:spcAft>
                <a:spcPts val="0"/>
              </a:spcAft>
              <a:buSzPts val="2000"/>
              <a:buAutoNum type="arabicPeriod"/>
            </a:pPr>
            <a:r>
              <a:rPr lang="en" sz="1800"/>
              <a:t>For each earthquake, calculate the time between the arrival of the P- and S-waves. </a:t>
            </a:r>
            <a:endParaRPr sz="1800"/>
          </a:p>
          <a:p>
            <a:pPr marL="457200" lvl="0" indent="-355600" algn="l" rtl="0">
              <a:spcBef>
                <a:spcPts val="0"/>
              </a:spcBef>
              <a:spcAft>
                <a:spcPts val="0"/>
              </a:spcAft>
              <a:buSzPts val="2000"/>
              <a:buAutoNum type="arabicPeriod"/>
            </a:pPr>
            <a:r>
              <a:rPr lang="en" sz="1800"/>
              <a:t>Find the cities on the map.  Record the times. </a:t>
            </a:r>
            <a:endParaRPr sz="1800"/>
          </a:p>
          <a:p>
            <a:pPr marL="457200" lvl="0" indent="-355600" algn="l" rtl="0">
              <a:spcBef>
                <a:spcPts val="0"/>
              </a:spcBef>
              <a:spcAft>
                <a:spcPts val="0"/>
              </a:spcAft>
              <a:buSzPts val="2000"/>
              <a:buAutoNum type="arabicPeriod"/>
            </a:pPr>
            <a:r>
              <a:rPr lang="en" sz="1800"/>
              <a:t>Can you infer where the earthquake started?   </a:t>
            </a:r>
            <a:endParaRPr sz="1800"/>
          </a:p>
          <a:p>
            <a:pPr marL="457200" lvl="0" indent="0" algn="l" rtl="0">
              <a:spcBef>
                <a:spcPts val="750"/>
              </a:spcBef>
              <a:spcAft>
                <a:spcPts val="0"/>
              </a:spcAft>
              <a:buNone/>
            </a:pPr>
            <a:endParaRPr sz="1800"/>
          </a:p>
        </p:txBody>
      </p:sp>
      <p:pic>
        <p:nvPicPr>
          <p:cNvPr id="444" name="Google Shape;444;p62"/>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rot="5400000">
            <a:off x="3555900" y="-443488"/>
            <a:ext cx="2051249" cy="7846775"/>
          </a:xfrm>
          <a:prstGeom prst="rect">
            <a:avLst/>
          </a:prstGeom>
          <a:noFill/>
          <a:ln>
            <a:noFill/>
          </a:ln>
        </p:spPr>
      </p:pic>
      <p:sp>
        <p:nvSpPr>
          <p:cNvPr id="445" name="Google Shape;445;p62"/>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29</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3"/>
          <p:cNvSpPr txBox="1">
            <a:spLocks noGrp="1"/>
          </p:cNvSpPr>
          <p:nvPr>
            <p:ph type="title"/>
          </p:nvPr>
        </p:nvSpPr>
        <p:spPr>
          <a:xfrm>
            <a:off x="312969" y="637875"/>
            <a:ext cx="4101000" cy="40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
              <a:t>M 6.8 - The 2001 Nisqually, Washington Earthquake</a:t>
            </a:r>
            <a:endParaRPr/>
          </a:p>
        </p:txBody>
      </p:sp>
      <p:sp>
        <p:nvSpPr>
          <p:cNvPr id="451" name="Google Shape;451;p63"/>
          <p:cNvSpPr txBox="1">
            <a:spLocks noGrp="1"/>
          </p:cNvSpPr>
          <p:nvPr>
            <p:ph type="body" idx="1"/>
          </p:nvPr>
        </p:nvSpPr>
        <p:spPr>
          <a:xfrm>
            <a:off x="312975" y="1565724"/>
            <a:ext cx="4210200" cy="29397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
              <a:t>February 28, 2001</a:t>
            </a:r>
            <a:endParaRPr/>
          </a:p>
          <a:p>
            <a:pPr marL="0" lvl="0" indent="0" algn="l" rtl="0">
              <a:spcBef>
                <a:spcPts val="750"/>
              </a:spcBef>
              <a:spcAft>
                <a:spcPts val="0"/>
              </a:spcAft>
              <a:buNone/>
            </a:pPr>
            <a:r>
              <a:rPr lang="en"/>
              <a:t>Modified Mercalli Intensity Index VII</a:t>
            </a:r>
            <a:endParaRPr/>
          </a:p>
          <a:p>
            <a:pPr marL="0" lvl="0" indent="0" algn="l" rtl="0">
              <a:spcBef>
                <a:spcPts val="750"/>
              </a:spcBef>
              <a:spcAft>
                <a:spcPts val="0"/>
              </a:spcAft>
              <a:buNone/>
            </a:pPr>
            <a:r>
              <a:rPr lang="en"/>
              <a:t>$ 1-4 billion in damage</a:t>
            </a:r>
            <a:endParaRPr/>
          </a:p>
          <a:p>
            <a:pPr marL="0" lvl="0" indent="0" algn="l" rtl="0">
              <a:spcBef>
                <a:spcPts val="750"/>
              </a:spcBef>
              <a:spcAft>
                <a:spcPts val="0"/>
              </a:spcAft>
              <a:buNone/>
            </a:pPr>
            <a:endParaRPr/>
          </a:p>
        </p:txBody>
      </p:sp>
      <p:pic>
        <p:nvPicPr>
          <p:cNvPr id="452" name="Google Shape;452;p63"/>
          <p:cNvPicPr preferRelativeResize="0"/>
          <p:nvPr/>
        </p:nvPicPr>
        <p:blipFill>
          <a:blip r:embed="rId3">
            <a:alphaModFix/>
          </a:blip>
          <a:stretch>
            <a:fillRect/>
          </a:stretch>
        </p:blipFill>
        <p:spPr>
          <a:xfrm>
            <a:off x="4705503" y="0"/>
            <a:ext cx="4438496" cy="5143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64"/>
          <p:cNvSpPr txBox="1">
            <a:spLocks noGrp="1"/>
          </p:cNvSpPr>
          <p:nvPr>
            <p:ph type="title"/>
          </p:nvPr>
        </p:nvSpPr>
        <p:spPr>
          <a:xfrm>
            <a:off x="312969" y="637875"/>
            <a:ext cx="4101000" cy="4074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
              <a:t>M 6.8 - The 2001 Nisqually, Washington Earthquake</a:t>
            </a:r>
            <a:endParaRPr/>
          </a:p>
        </p:txBody>
      </p:sp>
      <p:sp>
        <p:nvSpPr>
          <p:cNvPr id="458" name="Google Shape;458;p64"/>
          <p:cNvSpPr txBox="1">
            <a:spLocks noGrp="1"/>
          </p:cNvSpPr>
          <p:nvPr>
            <p:ph type="body" idx="1"/>
          </p:nvPr>
        </p:nvSpPr>
        <p:spPr>
          <a:xfrm>
            <a:off x="312975" y="1565724"/>
            <a:ext cx="4210200" cy="29397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
              <a:t>February 28, 2001</a:t>
            </a:r>
            <a:endParaRPr/>
          </a:p>
          <a:p>
            <a:pPr marL="0" lvl="0" indent="0" algn="l" rtl="0">
              <a:spcBef>
                <a:spcPts val="750"/>
              </a:spcBef>
              <a:spcAft>
                <a:spcPts val="0"/>
              </a:spcAft>
              <a:buNone/>
            </a:pPr>
            <a:r>
              <a:rPr lang="en"/>
              <a:t>Modified Mercalli Intensity Index VII</a:t>
            </a:r>
            <a:endParaRPr/>
          </a:p>
          <a:p>
            <a:pPr marL="0" lvl="0" indent="0" algn="l" rtl="0">
              <a:spcBef>
                <a:spcPts val="750"/>
              </a:spcBef>
              <a:spcAft>
                <a:spcPts val="0"/>
              </a:spcAft>
              <a:buNone/>
            </a:pPr>
            <a:r>
              <a:rPr lang="en"/>
              <a:t>$ 1-4 billion in damage</a:t>
            </a:r>
            <a:endParaRPr/>
          </a:p>
          <a:p>
            <a:pPr marL="0" lvl="0" indent="0" algn="l" rtl="0">
              <a:spcBef>
                <a:spcPts val="750"/>
              </a:spcBef>
              <a:spcAft>
                <a:spcPts val="0"/>
              </a:spcAft>
              <a:buNone/>
            </a:pPr>
            <a:endParaRPr/>
          </a:p>
        </p:txBody>
      </p:sp>
      <p:pic>
        <p:nvPicPr>
          <p:cNvPr id="459" name="Google Shape;459;p64"/>
          <p:cNvPicPr preferRelativeResize="0"/>
          <p:nvPr/>
        </p:nvPicPr>
        <p:blipFill>
          <a:blip r:embed="rId3">
            <a:alphaModFix/>
          </a:blip>
          <a:stretch>
            <a:fillRect/>
          </a:stretch>
        </p:blipFill>
        <p:spPr>
          <a:xfrm>
            <a:off x="312975" y="1179950"/>
            <a:ext cx="3716101" cy="2783600"/>
          </a:xfrm>
          <a:prstGeom prst="rect">
            <a:avLst/>
          </a:prstGeom>
          <a:noFill/>
          <a:ln>
            <a:noFill/>
          </a:ln>
        </p:spPr>
      </p:pic>
      <p:pic>
        <p:nvPicPr>
          <p:cNvPr id="460" name="Google Shape;460;p64"/>
          <p:cNvPicPr preferRelativeResize="0"/>
          <p:nvPr/>
        </p:nvPicPr>
        <p:blipFill>
          <a:blip r:embed="rId4">
            <a:alphaModFix/>
          </a:blip>
          <a:stretch>
            <a:fillRect/>
          </a:stretch>
        </p:blipFill>
        <p:spPr>
          <a:xfrm>
            <a:off x="3584100" y="1642043"/>
            <a:ext cx="3716100" cy="2787070"/>
          </a:xfrm>
          <a:prstGeom prst="rect">
            <a:avLst/>
          </a:prstGeom>
          <a:noFill/>
          <a:ln>
            <a:noFill/>
          </a:ln>
        </p:spPr>
      </p:pic>
      <p:pic>
        <p:nvPicPr>
          <p:cNvPr id="461" name="Google Shape;461;p64"/>
          <p:cNvPicPr preferRelativeResize="0"/>
          <p:nvPr/>
        </p:nvPicPr>
        <p:blipFill>
          <a:blip r:embed="rId5">
            <a:alphaModFix/>
          </a:blip>
          <a:stretch>
            <a:fillRect/>
          </a:stretch>
        </p:blipFill>
        <p:spPr>
          <a:xfrm>
            <a:off x="1379925" y="1986950"/>
            <a:ext cx="3716100" cy="2787075"/>
          </a:xfrm>
          <a:prstGeom prst="rect">
            <a:avLst/>
          </a:prstGeom>
          <a:noFill/>
          <a:ln>
            <a:noFill/>
          </a:ln>
        </p:spPr>
      </p:pic>
      <p:pic>
        <p:nvPicPr>
          <p:cNvPr id="462" name="Google Shape;462;p64"/>
          <p:cNvPicPr preferRelativeResize="0"/>
          <p:nvPr/>
        </p:nvPicPr>
        <p:blipFill>
          <a:blip r:embed="rId6">
            <a:alphaModFix/>
          </a:blip>
          <a:stretch>
            <a:fillRect/>
          </a:stretch>
        </p:blipFill>
        <p:spPr>
          <a:xfrm>
            <a:off x="5236400" y="637875"/>
            <a:ext cx="3716101" cy="27870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65"/>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500"/>
              <a:buFont typeface="Arial"/>
              <a:buNone/>
            </a:pPr>
            <a:r>
              <a:rPr lang="en"/>
              <a:t>Elaborate</a:t>
            </a:r>
            <a:endParaRPr/>
          </a:p>
        </p:txBody>
      </p:sp>
      <p:sp>
        <p:nvSpPr>
          <p:cNvPr id="468" name="Google Shape;468;p65"/>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p>
            <a:pPr marL="7938" lvl="0" indent="0" algn="l" rtl="0">
              <a:spcBef>
                <a:spcPts val="750"/>
              </a:spcBef>
              <a:spcAft>
                <a:spcPts val="0"/>
              </a:spcAft>
              <a:buSzPts val="1800"/>
              <a:buNone/>
            </a:pPr>
            <a:r>
              <a:rPr lang="en"/>
              <a:t>Application of Seismic Waves to ShakeAlert Earthquake Early Warning</a:t>
            </a:r>
            <a:endParaRPr/>
          </a:p>
        </p:txBody>
      </p:sp>
      <p:sp>
        <p:nvSpPr>
          <p:cNvPr id="469" name="Google Shape;469;p65"/>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32</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66"/>
          <p:cNvSpPr txBox="1">
            <a:spLocks noGrp="1"/>
          </p:cNvSpPr>
          <p:nvPr>
            <p:ph type="title" idx="4294967295"/>
          </p:nvPr>
        </p:nvSpPr>
        <p:spPr>
          <a:xfrm>
            <a:off x="259328" y="545004"/>
            <a:ext cx="2795100" cy="10953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SzPts val="2100"/>
              <a:buNone/>
            </a:pPr>
            <a:r>
              <a:rPr lang="en" sz="2000"/>
              <a:t>2018 Magnitude 7.1 Earthquake in Anchorage, Alaska </a:t>
            </a:r>
            <a:endParaRPr sz="2100"/>
          </a:p>
        </p:txBody>
      </p:sp>
      <p:pic>
        <p:nvPicPr>
          <p:cNvPr id="475" name="Google Shape;475;p66"/>
          <p:cNvPicPr preferRelativeResize="0"/>
          <p:nvPr/>
        </p:nvPicPr>
        <p:blipFill rotWithShape="1">
          <a:blip r:embed="rId4" cstate="print">
            <a:alphaModFix/>
            <a:extLst>
              <a:ext uri="{28A0092B-C50C-407E-A947-70E740481C1C}">
                <a14:useLocalDpi xmlns:a14="http://schemas.microsoft.com/office/drawing/2010/main"/>
              </a:ext>
            </a:extLst>
          </a:blip>
          <a:srcRect l="20184" t="21042" r="10193"/>
          <a:stretch/>
        </p:blipFill>
        <p:spPr>
          <a:xfrm>
            <a:off x="886120" y="1987423"/>
            <a:ext cx="1817400" cy="1281900"/>
          </a:xfrm>
          <a:prstGeom prst="roundRect">
            <a:avLst>
              <a:gd name="adj" fmla="val 7477"/>
            </a:avLst>
          </a:prstGeom>
          <a:noFill/>
          <a:ln>
            <a:noFill/>
          </a:ln>
        </p:spPr>
      </p:pic>
      <p:sp>
        <p:nvSpPr>
          <p:cNvPr id="476" name="Google Shape;476;p66"/>
          <p:cNvSpPr txBox="1"/>
          <p:nvPr/>
        </p:nvSpPr>
        <p:spPr>
          <a:xfrm>
            <a:off x="318124" y="3616450"/>
            <a:ext cx="2385300" cy="9234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 sz="1800" b="0" i="0" u="none" strike="noStrike" cap="none">
                <a:solidFill>
                  <a:schemeClr val="dk2"/>
                </a:solidFill>
                <a:latin typeface="Arial"/>
                <a:ea typeface="Arial"/>
                <a:cs typeface="Arial"/>
                <a:sym typeface="Arial"/>
              </a:rPr>
              <a:t>Watch initial jolt and almost immediate action of class.</a:t>
            </a:r>
            <a:endParaRPr sz="1400" b="0" i="0" u="none" strike="noStrike" cap="none">
              <a:solidFill>
                <a:schemeClr val="dk2"/>
              </a:solidFill>
              <a:latin typeface="Arial"/>
              <a:ea typeface="Arial"/>
              <a:cs typeface="Arial"/>
              <a:sym typeface="Arial"/>
            </a:endParaRPr>
          </a:p>
        </p:txBody>
      </p:sp>
      <p:sp>
        <p:nvSpPr>
          <p:cNvPr id="478" name="Google Shape;478;p66"/>
          <p:cNvSpPr txBox="1">
            <a:spLocks noGrp="1"/>
          </p:cNvSpPr>
          <p:nvPr>
            <p:ph type="title" idx="4294967295"/>
          </p:nvPr>
        </p:nvSpPr>
        <p:spPr>
          <a:xfrm>
            <a:off x="3184747" y="501550"/>
            <a:ext cx="5661300" cy="10953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SzPts val="2100"/>
              <a:buNone/>
            </a:pPr>
            <a:r>
              <a:rPr lang="en" sz="2700"/>
              <a:t>Protective Action Demonstrated</a:t>
            </a:r>
            <a:endParaRPr sz="2800"/>
          </a:p>
        </p:txBody>
      </p:sp>
      <p:sp>
        <p:nvSpPr>
          <p:cNvPr id="479" name="Google Shape;479;p66"/>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33</a:t>
            </a:fld>
            <a:endParaRPr sz="900" b="0" i="0" u="none" strike="noStrike" cap="none">
              <a:solidFill>
                <a:schemeClr val="dk1"/>
              </a:solidFill>
              <a:latin typeface="Arial"/>
              <a:ea typeface="Arial"/>
              <a:cs typeface="Arial"/>
              <a:sym typeface="Arial"/>
            </a:endParaRPr>
          </a:p>
        </p:txBody>
      </p:sp>
      <p:pic>
        <p:nvPicPr>
          <p:cNvPr id="2" name="Online Media 2" title="Earthquake Classroom Video">
            <a:hlinkClick r:id="" action="ppaction://media"/>
            <a:extLst>
              <a:ext uri="{FF2B5EF4-FFF2-40B4-BE49-F238E27FC236}">
                <a16:creationId xmlns:a16="http://schemas.microsoft.com/office/drawing/2014/main" id="{ADBD2A71-86C7-D59C-ABC2-402A78AD6893}"/>
              </a:ext>
            </a:extLst>
          </p:cNvPr>
          <p:cNvPicPr>
            <a:picLocks noRot="1" noChangeAspect="1"/>
          </p:cNvPicPr>
          <p:nvPr>
            <a:videoFile r:link="rId1"/>
          </p:nvPr>
        </p:nvPicPr>
        <p:blipFill>
          <a:blip r:embed="rId5"/>
          <a:stretch>
            <a:fillRect/>
          </a:stretch>
        </p:blipFill>
        <p:spPr>
          <a:xfrm>
            <a:off x="3445398" y="1070659"/>
            <a:ext cx="4784202" cy="35881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67"/>
          <p:cNvSpPr/>
          <p:nvPr/>
        </p:nvSpPr>
        <p:spPr>
          <a:xfrm>
            <a:off x="253499" y="2510225"/>
            <a:ext cx="3155100" cy="2085300"/>
          </a:xfrm>
          <a:prstGeom prst="roundRect">
            <a:avLst>
              <a:gd name="adj" fmla="val 6798"/>
            </a:avLst>
          </a:prstGeom>
          <a:noFill/>
          <a:ln w="9525"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100" b="0" i="0" u="none" strike="noStrike" cap="none">
              <a:solidFill>
                <a:srgbClr val="FFFFFF"/>
              </a:solidFill>
              <a:latin typeface="Arial"/>
              <a:ea typeface="Arial"/>
              <a:cs typeface="Arial"/>
              <a:sym typeface="Arial"/>
            </a:endParaRPr>
          </a:p>
        </p:txBody>
      </p:sp>
      <p:sp>
        <p:nvSpPr>
          <p:cNvPr id="485" name="Google Shape;485;p67"/>
          <p:cNvSpPr txBox="1">
            <a:spLocks noGrp="1"/>
          </p:cNvSpPr>
          <p:nvPr>
            <p:ph type="title"/>
          </p:nvPr>
        </p:nvSpPr>
        <p:spPr>
          <a:xfrm>
            <a:off x="189775" y="560875"/>
            <a:ext cx="6986400" cy="4248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accent1"/>
              </a:buClr>
              <a:buSzPts val="1700"/>
              <a:buNone/>
            </a:pPr>
            <a:r>
              <a:rPr lang="en" sz="2200"/>
              <a:t>Application: ShakeAlert Earthquake Early Warning</a:t>
            </a:r>
            <a:endParaRPr/>
          </a:p>
        </p:txBody>
      </p:sp>
      <p:sp>
        <p:nvSpPr>
          <p:cNvPr id="486" name="Google Shape;486;p67"/>
          <p:cNvSpPr txBox="1">
            <a:spLocks noGrp="1"/>
          </p:cNvSpPr>
          <p:nvPr>
            <p:ph type="body" idx="1"/>
          </p:nvPr>
        </p:nvSpPr>
        <p:spPr>
          <a:xfrm>
            <a:off x="225450" y="1111400"/>
            <a:ext cx="2988000" cy="13218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70000"/>
              </a:lnSpc>
              <a:spcBef>
                <a:spcPts val="750"/>
              </a:spcBef>
              <a:spcAft>
                <a:spcPts val="0"/>
              </a:spcAft>
              <a:buNone/>
            </a:pPr>
            <a:r>
              <a:rPr lang="en" sz="1400" b="1" dirty="0"/>
              <a:t>Elaborate (Place-based application)</a:t>
            </a:r>
            <a:r>
              <a:rPr lang="en" sz="1400" dirty="0"/>
              <a:t>  </a:t>
            </a:r>
            <a:endParaRPr sz="1400" dirty="0"/>
          </a:p>
          <a:p>
            <a:pPr marL="298768" lvl="0" indent="-285750" algn="l" rtl="0">
              <a:lnSpc>
                <a:spcPct val="90000"/>
              </a:lnSpc>
              <a:spcBef>
                <a:spcPts val="750"/>
              </a:spcBef>
              <a:spcAft>
                <a:spcPts val="0"/>
              </a:spcAft>
              <a:buSzPct val="100000"/>
              <a:buFont typeface="Wingdings" pitchFamily="2" charset="2"/>
              <a:buChar char="§"/>
            </a:pPr>
            <a:r>
              <a:rPr lang="en" sz="1400" dirty="0"/>
              <a:t>This is an engineering application of what we have learned.</a:t>
            </a:r>
            <a:endParaRPr sz="1400" dirty="0"/>
          </a:p>
          <a:p>
            <a:pPr marL="298768" lvl="0" indent="-285750" algn="l" rtl="0">
              <a:lnSpc>
                <a:spcPct val="90000"/>
              </a:lnSpc>
              <a:spcBef>
                <a:spcPts val="750"/>
              </a:spcBef>
              <a:spcAft>
                <a:spcPts val="0"/>
              </a:spcAft>
              <a:buSzPct val="100000"/>
              <a:buFont typeface="Wingdings" pitchFamily="2" charset="2"/>
              <a:buChar char="§"/>
            </a:pPr>
            <a:r>
              <a:rPr lang="en" sz="1400" dirty="0"/>
              <a:t>Use wave amplitude and travel times to explain why this system works.</a:t>
            </a:r>
            <a:endParaRPr sz="1400" dirty="0"/>
          </a:p>
        </p:txBody>
      </p:sp>
      <p:pic>
        <p:nvPicPr>
          <p:cNvPr id="487" name="Google Shape;487;p67" descr="A diagram of a earthquake"/>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3438504" y="1362086"/>
            <a:ext cx="5609700" cy="3295500"/>
          </a:xfrm>
          <a:prstGeom prst="roundRect">
            <a:avLst>
              <a:gd name="adj" fmla="val 4580"/>
            </a:avLst>
          </a:prstGeom>
          <a:noFill/>
          <a:ln>
            <a:noFill/>
          </a:ln>
        </p:spPr>
      </p:pic>
      <p:pic>
        <p:nvPicPr>
          <p:cNvPr id="488" name="Google Shape;488;p67"/>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7739096" y="423512"/>
            <a:ext cx="1349364" cy="1318662"/>
          </a:xfrm>
          <a:prstGeom prst="rect">
            <a:avLst/>
          </a:prstGeom>
          <a:noFill/>
          <a:ln>
            <a:noFill/>
          </a:ln>
        </p:spPr>
      </p:pic>
      <p:sp>
        <p:nvSpPr>
          <p:cNvPr id="489" name="Google Shape;489;p67"/>
          <p:cNvSpPr/>
          <p:nvPr/>
        </p:nvSpPr>
        <p:spPr>
          <a:xfrm>
            <a:off x="3325588" y="1788852"/>
            <a:ext cx="1252500" cy="331800"/>
          </a:xfrm>
          <a:prstGeom prst="ellipse">
            <a:avLst/>
          </a:prstGeom>
          <a:noFill/>
          <a:ln w="14300" cap="flat" cmpd="sng">
            <a:solidFill>
              <a:srgbClr val="BF9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0" name="Google Shape;490;p67"/>
          <p:cNvSpPr/>
          <p:nvPr/>
        </p:nvSpPr>
        <p:spPr>
          <a:xfrm>
            <a:off x="4163203" y="4177601"/>
            <a:ext cx="2113200" cy="331800"/>
          </a:xfrm>
          <a:prstGeom prst="ellipse">
            <a:avLst/>
          </a:prstGeom>
          <a:noFill/>
          <a:ln w="14300" cap="flat" cmpd="sng">
            <a:solidFill>
              <a:srgbClr val="85200C"/>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1" name="Google Shape;491;p67"/>
          <p:cNvSpPr txBox="1">
            <a:spLocks noGrp="1"/>
          </p:cNvSpPr>
          <p:nvPr>
            <p:ph type="body" idx="1"/>
          </p:nvPr>
        </p:nvSpPr>
        <p:spPr>
          <a:xfrm>
            <a:off x="253525" y="2510202"/>
            <a:ext cx="3307800" cy="2130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800"/>
              </a:spcBef>
              <a:spcAft>
                <a:spcPts val="0"/>
              </a:spcAft>
              <a:buSzPts val="2500"/>
              <a:buNone/>
            </a:pPr>
            <a:r>
              <a:rPr lang="en" sz="1700" b="1">
                <a:solidFill>
                  <a:srgbClr val="BF9000"/>
                </a:solidFill>
              </a:rPr>
              <a:t>P-waves</a:t>
            </a:r>
            <a:r>
              <a:rPr lang="en" sz="1500"/>
              <a:t>: faster &amp; less damaging</a:t>
            </a:r>
            <a:endParaRPr sz="1500"/>
          </a:p>
          <a:p>
            <a:pPr marL="0" lvl="0" indent="0" algn="l" rtl="0">
              <a:lnSpc>
                <a:spcPct val="90000"/>
              </a:lnSpc>
              <a:spcBef>
                <a:spcPts val="800"/>
              </a:spcBef>
              <a:spcAft>
                <a:spcPts val="0"/>
              </a:spcAft>
              <a:buSzPts val="2300"/>
              <a:buNone/>
            </a:pPr>
            <a:endParaRPr sz="1500"/>
          </a:p>
          <a:p>
            <a:pPr marL="0" lvl="0" indent="0" algn="l" rtl="0">
              <a:lnSpc>
                <a:spcPct val="90000"/>
              </a:lnSpc>
              <a:spcBef>
                <a:spcPts val="800"/>
              </a:spcBef>
              <a:spcAft>
                <a:spcPts val="0"/>
              </a:spcAft>
              <a:buSzPts val="2500"/>
              <a:buNone/>
            </a:pPr>
            <a:r>
              <a:rPr lang="en" sz="1700" b="1">
                <a:solidFill>
                  <a:srgbClr val="85200C"/>
                </a:solidFill>
              </a:rPr>
              <a:t>Surface and S-waves</a:t>
            </a:r>
            <a:r>
              <a:rPr lang="en" sz="1500"/>
              <a:t>: slower &amp; more damaging</a:t>
            </a:r>
            <a:endParaRPr sz="1500"/>
          </a:p>
          <a:p>
            <a:pPr marL="0" lvl="0" indent="0" algn="l" rtl="0">
              <a:lnSpc>
                <a:spcPct val="90000"/>
              </a:lnSpc>
              <a:spcBef>
                <a:spcPts val="800"/>
              </a:spcBef>
              <a:spcAft>
                <a:spcPts val="0"/>
              </a:spcAft>
              <a:buSzPts val="2300"/>
              <a:buNone/>
            </a:pPr>
            <a:endParaRPr sz="1500"/>
          </a:p>
          <a:p>
            <a:pPr marL="0" lvl="0" indent="0" algn="l" rtl="0">
              <a:lnSpc>
                <a:spcPct val="90000"/>
              </a:lnSpc>
              <a:spcBef>
                <a:spcPts val="800"/>
              </a:spcBef>
              <a:spcAft>
                <a:spcPts val="0"/>
              </a:spcAft>
              <a:buSzPts val="2500"/>
              <a:buNone/>
            </a:pPr>
            <a:r>
              <a:rPr lang="en" sz="1700" b="1">
                <a:solidFill>
                  <a:srgbClr val="006F41"/>
                </a:solidFill>
              </a:rPr>
              <a:t>Alerts</a:t>
            </a:r>
            <a:r>
              <a:rPr lang="en" sz="1500"/>
              <a:t>: delivered as soon as first earthquake wave detected.  </a:t>
            </a:r>
            <a:endParaRPr sz="1500"/>
          </a:p>
        </p:txBody>
      </p:sp>
      <p:sp>
        <p:nvSpPr>
          <p:cNvPr id="492" name="Google Shape;492;p67"/>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34</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8" name="Google Shape;498;p68"/>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35</a:t>
            </a:fld>
            <a:endParaRPr sz="900" b="0" i="0" u="none" strike="noStrike" cap="none">
              <a:solidFill>
                <a:schemeClr val="dk1"/>
              </a:solidFill>
              <a:latin typeface="Arial"/>
              <a:ea typeface="Arial"/>
              <a:cs typeface="Arial"/>
              <a:sym typeface="Arial"/>
            </a:endParaRPr>
          </a:p>
        </p:txBody>
      </p:sp>
      <p:pic>
        <p:nvPicPr>
          <p:cNvPr id="2" name="Online Media 1" descr="How the ShakeAlert System Works">
            <a:hlinkClick r:id="" action="ppaction://media"/>
            <a:extLst>
              <a:ext uri="{FF2B5EF4-FFF2-40B4-BE49-F238E27FC236}">
                <a16:creationId xmlns:a16="http://schemas.microsoft.com/office/drawing/2014/main" id="{97851AE2-72BD-BA5E-8E02-397248A85DB2}"/>
              </a:ext>
            </a:extLst>
          </p:cNvPr>
          <p:cNvPicPr>
            <a:picLocks noRot="1" noChangeAspect="1"/>
          </p:cNvPicPr>
          <p:nvPr>
            <a:videoFile r:link="rId1"/>
          </p:nvPr>
        </p:nvPicPr>
        <p:blipFill>
          <a:blip r:embed="rId4"/>
          <a:stretch>
            <a:fillRect/>
          </a:stretch>
        </p:blipFill>
        <p:spPr>
          <a:xfrm>
            <a:off x="1091396" y="584763"/>
            <a:ext cx="6987733" cy="39367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pic>
        <p:nvPicPr>
          <p:cNvPr id="504" name="Google Shape;504;p69"/>
          <p:cNvPicPr preferRelativeResize="0"/>
          <p:nvPr/>
        </p:nvPicPr>
        <p:blipFill rotWithShape="1">
          <a:blip r:embed="rId3" cstate="print">
            <a:alphaModFix amt="54000"/>
            <a:extLst>
              <a:ext uri="{28A0092B-C50C-407E-A947-70E740481C1C}">
                <a14:useLocalDpi xmlns:a14="http://schemas.microsoft.com/office/drawing/2010/main"/>
              </a:ext>
            </a:extLst>
          </a:blip>
          <a:srcRect/>
          <a:stretch/>
        </p:blipFill>
        <p:spPr>
          <a:xfrm>
            <a:off x="0" y="0"/>
            <a:ext cx="9183959" cy="5175854"/>
          </a:xfrm>
          <a:prstGeom prst="rect">
            <a:avLst/>
          </a:prstGeom>
          <a:noFill/>
          <a:ln>
            <a:noFill/>
          </a:ln>
        </p:spPr>
      </p:pic>
      <p:pic>
        <p:nvPicPr>
          <p:cNvPr id="505" name="Google Shape;505;p69"/>
          <p:cNvPicPr preferRelativeResize="0"/>
          <p:nvPr/>
        </p:nvPicPr>
        <p:blipFill rotWithShape="1">
          <a:blip r:embed="rId4" cstate="print">
            <a:alphaModFix/>
            <a:extLst>
              <a:ext uri="{28A0092B-C50C-407E-A947-70E740481C1C}">
                <a14:useLocalDpi xmlns:a14="http://schemas.microsoft.com/office/drawing/2010/main"/>
              </a:ext>
            </a:extLst>
          </a:blip>
          <a:srcRect l="-6366" r="-8339" b="31451"/>
          <a:stretch/>
        </p:blipFill>
        <p:spPr>
          <a:xfrm>
            <a:off x="1114666" y="390016"/>
            <a:ext cx="7114933" cy="4753487"/>
          </a:xfrm>
          <a:prstGeom prst="rect">
            <a:avLst/>
          </a:prstGeom>
          <a:noFill/>
          <a:ln>
            <a:noFill/>
          </a:ln>
          <a:effectLst>
            <a:outerShdw blurRad="678836" dist="36261" dir="16200000" rotWithShape="0">
              <a:srgbClr val="00331E">
                <a:alpha val="3098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70"/>
          <p:cNvSpPr/>
          <p:nvPr/>
        </p:nvSpPr>
        <p:spPr>
          <a:xfrm>
            <a:off x="4882243" y="1861457"/>
            <a:ext cx="4261800" cy="32820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pic>
        <p:nvPicPr>
          <p:cNvPr id="512" name="Google Shape;512;p70"/>
          <p:cNvPicPr preferRelativeResize="0"/>
          <p:nvPr/>
        </p:nvPicPr>
        <p:blipFill rotWithShape="1">
          <a:blip r:embed="rId3" cstate="print">
            <a:alphaModFix/>
            <a:extLst>
              <a:ext uri="{28A0092B-C50C-407E-A947-70E740481C1C}">
                <a14:useLocalDpi xmlns:a14="http://schemas.microsoft.com/office/drawing/2010/main"/>
              </a:ext>
            </a:extLst>
          </a:blip>
          <a:srcRect l="18649" t="43974" r="14412" b="28490"/>
          <a:stretch/>
        </p:blipFill>
        <p:spPr>
          <a:xfrm>
            <a:off x="4882238" y="0"/>
            <a:ext cx="4261800" cy="1912200"/>
          </a:xfrm>
          <a:prstGeom prst="roundRect">
            <a:avLst>
              <a:gd name="adj" fmla="val 0"/>
            </a:avLst>
          </a:prstGeom>
          <a:noFill/>
          <a:ln>
            <a:noFill/>
          </a:ln>
        </p:spPr>
      </p:pic>
      <p:pic>
        <p:nvPicPr>
          <p:cNvPr id="513" name="Google Shape;513;p70"/>
          <p:cNvPicPr preferRelativeResize="0"/>
          <p:nvPr/>
        </p:nvPicPr>
        <p:blipFill rotWithShape="1">
          <a:blip r:embed="rId4" cstate="print">
            <a:alphaModFix/>
            <a:extLst>
              <a:ext uri="{28A0092B-C50C-407E-A947-70E740481C1C}">
                <a14:useLocalDpi xmlns:a14="http://schemas.microsoft.com/office/drawing/2010/main"/>
              </a:ext>
            </a:extLst>
          </a:blip>
          <a:srcRect b="53691"/>
          <a:stretch/>
        </p:blipFill>
        <p:spPr>
          <a:xfrm>
            <a:off x="526597" y="1533447"/>
            <a:ext cx="5077734" cy="2967064"/>
          </a:xfrm>
          <a:prstGeom prst="rect">
            <a:avLst/>
          </a:prstGeom>
          <a:noFill/>
          <a:ln>
            <a:noFill/>
          </a:ln>
        </p:spPr>
      </p:pic>
      <p:sp>
        <p:nvSpPr>
          <p:cNvPr id="514" name="Google Shape;514;p70"/>
          <p:cNvSpPr txBox="1"/>
          <p:nvPr/>
        </p:nvSpPr>
        <p:spPr>
          <a:xfrm>
            <a:off x="273349" y="360253"/>
            <a:ext cx="4739700" cy="13992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3600" b="1" i="0" u="none" strike="noStrike">
                <a:solidFill>
                  <a:schemeClr val="dk2"/>
                </a:solidFill>
                <a:latin typeface="Arial"/>
                <a:ea typeface="Arial"/>
                <a:cs typeface="Arial"/>
                <a:sym typeface="Arial"/>
              </a:rPr>
              <a:t>Earthquakes Generate Seismic Waves</a:t>
            </a:r>
            <a:endParaRPr sz="2100" b="1">
              <a:solidFill>
                <a:schemeClr val="dk2"/>
              </a:solidFill>
              <a:latin typeface="Montserrat"/>
              <a:ea typeface="Montserrat"/>
              <a:cs typeface="Montserrat"/>
              <a:sym typeface="Montserrat"/>
            </a:endParaRPr>
          </a:p>
        </p:txBody>
      </p:sp>
      <p:sp>
        <p:nvSpPr>
          <p:cNvPr id="515" name="Google Shape;515;p70"/>
          <p:cNvSpPr/>
          <p:nvPr/>
        </p:nvSpPr>
        <p:spPr>
          <a:xfrm>
            <a:off x="142875" y="2131733"/>
            <a:ext cx="1700400" cy="519300"/>
          </a:xfrm>
          <a:prstGeom prst="roundRect">
            <a:avLst>
              <a:gd name="adj" fmla="val 50000"/>
            </a:avLst>
          </a:prstGeom>
          <a:solidFill>
            <a:schemeClr val="lt1"/>
          </a:solidFill>
          <a:ln>
            <a:noFill/>
          </a:ln>
        </p:spPr>
        <p:txBody>
          <a:bodyPr spcFirstLastPara="1" wrap="square" lIns="0" tIns="0" rIns="0" bIns="0" anchor="ctr" anchorCtr="0">
            <a:noAutofit/>
          </a:bodyPr>
          <a:lstStyle/>
          <a:p>
            <a:pPr marL="0" marR="0" lvl="0" indent="0" algn="r" rtl="0">
              <a:spcBef>
                <a:spcPts val="0"/>
              </a:spcBef>
              <a:spcAft>
                <a:spcPts val="0"/>
              </a:spcAft>
              <a:buNone/>
            </a:pPr>
            <a:r>
              <a:rPr lang="en" sz="2400" b="1">
                <a:solidFill>
                  <a:srgbClr val="E39A04"/>
                </a:solidFill>
                <a:latin typeface="Arial Black"/>
                <a:ea typeface="Arial Black"/>
                <a:cs typeface="Arial Black"/>
                <a:sym typeface="Arial Black"/>
              </a:rPr>
              <a:t>P Waves</a:t>
            </a:r>
            <a:endParaRPr sz="1100"/>
          </a:p>
        </p:txBody>
      </p:sp>
      <p:sp>
        <p:nvSpPr>
          <p:cNvPr id="516" name="Google Shape;516;p70"/>
          <p:cNvSpPr/>
          <p:nvPr/>
        </p:nvSpPr>
        <p:spPr>
          <a:xfrm>
            <a:off x="884935" y="4489904"/>
            <a:ext cx="503700" cy="262200"/>
          </a:xfrm>
          <a:prstGeom prst="rightArrow">
            <a:avLst>
              <a:gd name="adj1" fmla="val 50000"/>
              <a:gd name="adj2" fmla="val 73346"/>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17" name="Google Shape;517;p70"/>
          <p:cNvSpPr/>
          <p:nvPr/>
        </p:nvSpPr>
        <p:spPr>
          <a:xfrm>
            <a:off x="4003692" y="4506232"/>
            <a:ext cx="503700" cy="262200"/>
          </a:xfrm>
          <a:prstGeom prst="rightArrow">
            <a:avLst>
              <a:gd name="adj1" fmla="val 50000"/>
              <a:gd name="adj2" fmla="val 73346"/>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18" name="Google Shape;518;p70"/>
          <p:cNvSpPr/>
          <p:nvPr/>
        </p:nvSpPr>
        <p:spPr>
          <a:xfrm flipH="1">
            <a:off x="3310835" y="4507679"/>
            <a:ext cx="503700" cy="262200"/>
          </a:xfrm>
          <a:prstGeom prst="rightArrow">
            <a:avLst>
              <a:gd name="adj1" fmla="val 50000"/>
              <a:gd name="adj2" fmla="val 73346"/>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19" name="Google Shape;519;p70"/>
          <p:cNvSpPr/>
          <p:nvPr/>
        </p:nvSpPr>
        <p:spPr>
          <a:xfrm flipH="1">
            <a:off x="1532675" y="4500445"/>
            <a:ext cx="503700" cy="262200"/>
          </a:xfrm>
          <a:prstGeom prst="rightArrow">
            <a:avLst>
              <a:gd name="adj1" fmla="val 50000"/>
              <a:gd name="adj2" fmla="val 73346"/>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20" name="Google Shape;520;p70"/>
          <p:cNvSpPr txBox="1"/>
          <p:nvPr/>
        </p:nvSpPr>
        <p:spPr>
          <a:xfrm>
            <a:off x="5672119" y="2341372"/>
            <a:ext cx="3086100" cy="2124600"/>
          </a:xfrm>
          <a:prstGeom prst="rect">
            <a:avLst/>
          </a:prstGeom>
          <a:noFill/>
          <a:ln>
            <a:noFill/>
          </a:ln>
        </p:spPr>
        <p:txBody>
          <a:bodyPr spcFirstLastPara="1" wrap="square" lIns="84825" tIns="84825" rIns="84825" bIns="84825" anchor="t" anchorCtr="0">
            <a:noAutofit/>
          </a:bodyPr>
          <a:lstStyle/>
          <a:p>
            <a:pPr marL="0" marR="0" lvl="0" indent="0" algn="l" rtl="0">
              <a:lnSpc>
                <a:spcPct val="90000"/>
              </a:lnSpc>
              <a:spcBef>
                <a:spcPts val="0"/>
              </a:spcBef>
              <a:spcAft>
                <a:spcPts val="0"/>
              </a:spcAft>
              <a:buClr>
                <a:schemeClr val="dk1"/>
              </a:buClr>
              <a:buSzPts val="2400"/>
              <a:buFont typeface="Arial"/>
              <a:buNone/>
            </a:pPr>
            <a:r>
              <a:rPr lang="en" sz="2400" b="1">
                <a:solidFill>
                  <a:schemeClr val="dk1"/>
                </a:solidFill>
                <a:latin typeface="Arial Black"/>
                <a:ea typeface="Arial Black"/>
                <a:cs typeface="Arial Black"/>
                <a:sym typeface="Arial Black"/>
              </a:rPr>
              <a:t>P-Waves are </a:t>
            </a:r>
            <a:br>
              <a:rPr lang="en" sz="2400" b="1">
                <a:solidFill>
                  <a:schemeClr val="dk1"/>
                </a:solidFill>
                <a:latin typeface="Arial Black"/>
                <a:ea typeface="Arial Black"/>
                <a:cs typeface="Arial Black"/>
                <a:sym typeface="Arial Black"/>
              </a:rPr>
            </a:br>
            <a:r>
              <a:rPr lang="en" sz="2400" b="1">
                <a:solidFill>
                  <a:schemeClr val="dk1"/>
                </a:solidFill>
                <a:latin typeface="Arial Black"/>
                <a:ea typeface="Arial Black"/>
                <a:cs typeface="Arial Black"/>
                <a:sym typeface="Arial Black"/>
              </a:rPr>
              <a:t>the fastest. </a:t>
            </a:r>
            <a:endParaRPr sz="1100"/>
          </a:p>
          <a:p>
            <a:pPr marL="0" marR="0" lvl="0" indent="0" algn="l" rtl="0">
              <a:lnSpc>
                <a:spcPct val="100000"/>
              </a:lnSpc>
              <a:spcBef>
                <a:spcPts val="1100"/>
              </a:spcBef>
              <a:spcAft>
                <a:spcPts val="1100"/>
              </a:spcAft>
              <a:buClr>
                <a:schemeClr val="dk1"/>
              </a:buClr>
              <a:buSzPts val="1800"/>
              <a:buFont typeface="Arial"/>
              <a:buNone/>
            </a:pPr>
            <a:r>
              <a:rPr lang="en" sz="1800">
                <a:solidFill>
                  <a:schemeClr val="dk1"/>
                </a:solidFill>
                <a:latin typeface="Arial"/>
                <a:ea typeface="Arial"/>
                <a:cs typeface="Arial"/>
                <a:sym typeface="Arial"/>
              </a:rPr>
              <a:t>They compress and stretch the lithosphere parallel to the direction the seismic wave travels.</a:t>
            </a:r>
            <a:endParaRPr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71"/>
          <p:cNvSpPr/>
          <p:nvPr/>
        </p:nvSpPr>
        <p:spPr>
          <a:xfrm>
            <a:off x="0" y="0"/>
            <a:ext cx="9144000" cy="5143500"/>
          </a:xfrm>
          <a:prstGeom prst="rect">
            <a:avLst/>
          </a:prstGeom>
          <a:solidFill>
            <a:srgbClr val="FEF1D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pic>
        <p:nvPicPr>
          <p:cNvPr id="527" name="Google Shape;527;p71"/>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714500" y="323401"/>
            <a:ext cx="5908776" cy="431391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72"/>
          <p:cNvSpPr/>
          <p:nvPr/>
        </p:nvSpPr>
        <p:spPr>
          <a:xfrm>
            <a:off x="4882243" y="1861457"/>
            <a:ext cx="4261800" cy="3282000"/>
          </a:xfrm>
          <a:prstGeom prst="rect">
            <a:avLst/>
          </a:prstGeom>
          <a:solidFill>
            <a:srgbClr val="920F1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34" name="Google Shape;534;p72"/>
          <p:cNvSpPr txBox="1"/>
          <p:nvPr/>
        </p:nvSpPr>
        <p:spPr>
          <a:xfrm>
            <a:off x="273349" y="360253"/>
            <a:ext cx="4739700" cy="13992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3600" b="1" i="0" u="none" strike="noStrike">
                <a:solidFill>
                  <a:schemeClr val="dk2"/>
                </a:solidFill>
                <a:latin typeface="Arial"/>
                <a:ea typeface="Arial"/>
                <a:cs typeface="Arial"/>
                <a:sym typeface="Arial"/>
              </a:rPr>
              <a:t>Earthquakes Generate Seismic Waves</a:t>
            </a:r>
            <a:endParaRPr sz="2100" b="1">
              <a:solidFill>
                <a:schemeClr val="dk2"/>
              </a:solidFill>
              <a:latin typeface="Montserrat"/>
              <a:ea typeface="Montserrat"/>
              <a:cs typeface="Montserrat"/>
              <a:sym typeface="Montserrat"/>
            </a:endParaRPr>
          </a:p>
        </p:txBody>
      </p:sp>
      <p:pic>
        <p:nvPicPr>
          <p:cNvPr id="535" name="Google Shape;535;p72"/>
          <p:cNvPicPr preferRelativeResize="0"/>
          <p:nvPr/>
        </p:nvPicPr>
        <p:blipFill rotWithShape="1">
          <a:blip r:embed="rId3" cstate="print">
            <a:alphaModFix/>
            <a:extLst>
              <a:ext uri="{28A0092B-C50C-407E-A947-70E740481C1C}">
                <a14:useLocalDpi xmlns:a14="http://schemas.microsoft.com/office/drawing/2010/main"/>
              </a:ext>
            </a:extLst>
          </a:blip>
          <a:srcRect l="7406" t="25741" r="26171" b="28012"/>
          <a:stretch/>
        </p:blipFill>
        <p:spPr>
          <a:xfrm flipH="1">
            <a:off x="4882243" y="0"/>
            <a:ext cx="4261756" cy="1900238"/>
          </a:xfrm>
          <a:prstGeom prst="rect">
            <a:avLst/>
          </a:prstGeom>
          <a:noFill/>
          <a:ln>
            <a:noFill/>
          </a:ln>
        </p:spPr>
      </p:pic>
      <p:sp>
        <p:nvSpPr>
          <p:cNvPr id="536" name="Google Shape;536;p72"/>
          <p:cNvSpPr txBox="1"/>
          <p:nvPr/>
        </p:nvSpPr>
        <p:spPr>
          <a:xfrm>
            <a:off x="5453743" y="2390358"/>
            <a:ext cx="3494400" cy="2124600"/>
          </a:xfrm>
          <a:prstGeom prst="rect">
            <a:avLst/>
          </a:prstGeom>
          <a:noFill/>
          <a:ln>
            <a:noFill/>
          </a:ln>
        </p:spPr>
        <p:txBody>
          <a:bodyPr spcFirstLastPara="1" wrap="square" lIns="84825" tIns="84825" rIns="84825" bIns="8482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 sz="2400" b="1">
                <a:solidFill>
                  <a:schemeClr val="lt1"/>
                </a:solidFill>
                <a:latin typeface="Arial Black"/>
                <a:ea typeface="Arial Black"/>
                <a:cs typeface="Arial Black"/>
                <a:sym typeface="Arial Black"/>
              </a:rPr>
              <a:t>S-Waves are slower than P-Waves. </a:t>
            </a:r>
            <a:endParaRPr sz="1100"/>
          </a:p>
          <a:p>
            <a:pPr marL="0" marR="0" lvl="0" indent="0" algn="l" rtl="0">
              <a:lnSpc>
                <a:spcPct val="100000"/>
              </a:lnSpc>
              <a:spcBef>
                <a:spcPts val="1100"/>
              </a:spcBef>
              <a:spcAft>
                <a:spcPts val="1100"/>
              </a:spcAft>
              <a:buClr>
                <a:schemeClr val="lt1"/>
              </a:buClr>
              <a:buSzPts val="1800"/>
              <a:buFont typeface="Arial"/>
              <a:buNone/>
            </a:pPr>
            <a:r>
              <a:rPr lang="en" sz="1800">
                <a:solidFill>
                  <a:schemeClr val="lt1"/>
                </a:solidFill>
                <a:latin typeface="Arial"/>
                <a:ea typeface="Arial"/>
                <a:cs typeface="Arial"/>
                <a:sym typeface="Arial"/>
              </a:rPr>
              <a:t>S-Waves cause the lithosphere to move back and forth perpendicular to the direction they are travelling.</a:t>
            </a:r>
            <a:endParaRPr sz="1100"/>
          </a:p>
        </p:txBody>
      </p:sp>
      <p:grpSp>
        <p:nvGrpSpPr>
          <p:cNvPr id="537" name="Google Shape;537;p72"/>
          <p:cNvGrpSpPr/>
          <p:nvPr/>
        </p:nvGrpSpPr>
        <p:grpSpPr>
          <a:xfrm>
            <a:off x="130628" y="1773702"/>
            <a:ext cx="5463949" cy="3092214"/>
            <a:chOff x="429984" y="2445200"/>
            <a:chExt cx="7285266" cy="4122952"/>
          </a:xfrm>
        </p:grpSpPr>
        <p:pic>
          <p:nvPicPr>
            <p:cNvPr id="538" name="Google Shape;538;p72"/>
            <p:cNvPicPr preferRelativeResize="0"/>
            <p:nvPr/>
          </p:nvPicPr>
          <p:blipFill rotWithShape="1">
            <a:blip r:embed="rId4" cstate="print">
              <a:alphaModFix/>
              <a:extLst>
                <a:ext uri="{28A0092B-C50C-407E-A947-70E740481C1C}">
                  <a14:useLocalDpi xmlns:a14="http://schemas.microsoft.com/office/drawing/2010/main"/>
                </a:ext>
              </a:extLst>
            </a:blip>
            <a:srcRect t="53439"/>
            <a:stretch/>
          </p:blipFill>
          <p:spPr>
            <a:xfrm>
              <a:off x="820341" y="2445200"/>
              <a:ext cx="6894909" cy="4050851"/>
            </a:xfrm>
            <a:prstGeom prst="rect">
              <a:avLst/>
            </a:prstGeom>
            <a:noFill/>
            <a:ln>
              <a:noFill/>
            </a:ln>
          </p:spPr>
        </p:pic>
        <p:sp>
          <p:nvSpPr>
            <p:cNvPr id="539" name="Google Shape;539;p72"/>
            <p:cNvSpPr/>
            <p:nvPr/>
          </p:nvSpPr>
          <p:spPr>
            <a:xfrm>
              <a:off x="429984" y="2842310"/>
              <a:ext cx="2201700" cy="692400"/>
            </a:xfrm>
            <a:prstGeom prst="roundRect">
              <a:avLst>
                <a:gd name="adj" fmla="val 50000"/>
              </a:avLst>
            </a:prstGeom>
            <a:solidFill>
              <a:schemeClr val="lt1"/>
            </a:solidFill>
            <a:ln>
              <a:noFill/>
            </a:ln>
          </p:spPr>
          <p:txBody>
            <a:bodyPr spcFirstLastPara="1" wrap="square" lIns="0" tIns="0" rIns="0" bIns="0" anchor="ctr" anchorCtr="0">
              <a:noAutofit/>
            </a:bodyPr>
            <a:lstStyle/>
            <a:p>
              <a:pPr marL="0" marR="0" lvl="0" indent="0" algn="r" rtl="0">
                <a:spcBef>
                  <a:spcPts val="0"/>
                </a:spcBef>
                <a:spcAft>
                  <a:spcPts val="0"/>
                </a:spcAft>
                <a:buNone/>
              </a:pPr>
              <a:r>
                <a:rPr lang="en" sz="2400" b="1">
                  <a:solidFill>
                    <a:schemeClr val="accent3"/>
                  </a:solidFill>
                  <a:latin typeface="Arial Black"/>
                  <a:ea typeface="Arial Black"/>
                  <a:cs typeface="Arial Black"/>
                  <a:sym typeface="Arial Black"/>
                </a:rPr>
                <a:t>S Waves</a:t>
              </a:r>
              <a:endParaRPr sz="1100"/>
            </a:p>
          </p:txBody>
        </p:sp>
        <p:sp>
          <p:nvSpPr>
            <p:cNvPr id="540" name="Google Shape;540;p72"/>
            <p:cNvSpPr/>
            <p:nvPr/>
          </p:nvSpPr>
          <p:spPr>
            <a:xfrm rot="-5400000">
              <a:off x="2256002" y="6123852"/>
              <a:ext cx="539100" cy="349500"/>
            </a:xfrm>
            <a:prstGeom prst="rightArrow">
              <a:avLst>
                <a:gd name="adj1" fmla="val 50000"/>
                <a:gd name="adj2" fmla="val 73346"/>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41" name="Google Shape;541;p72"/>
            <p:cNvSpPr/>
            <p:nvPr/>
          </p:nvSpPr>
          <p:spPr>
            <a:xfrm rot="-5400000" flipH="1">
              <a:off x="2852718" y="6123770"/>
              <a:ext cx="539100" cy="349500"/>
            </a:xfrm>
            <a:prstGeom prst="rightArrow">
              <a:avLst>
                <a:gd name="adj1" fmla="val 50000"/>
                <a:gd name="adj2" fmla="val 73346"/>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42" name="Google Shape;542;p72"/>
            <p:cNvSpPr/>
            <p:nvPr/>
          </p:nvSpPr>
          <p:spPr>
            <a:xfrm rot="-5400000">
              <a:off x="3851720" y="6123852"/>
              <a:ext cx="539100" cy="349500"/>
            </a:xfrm>
            <a:prstGeom prst="rightArrow">
              <a:avLst>
                <a:gd name="adj1" fmla="val 50000"/>
                <a:gd name="adj2" fmla="val 73346"/>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43" name="Google Shape;543;p72"/>
            <p:cNvSpPr/>
            <p:nvPr/>
          </p:nvSpPr>
          <p:spPr>
            <a:xfrm rot="-5400000" flipH="1">
              <a:off x="4305001" y="6123771"/>
              <a:ext cx="539100" cy="349500"/>
            </a:xfrm>
            <a:prstGeom prst="rightArrow">
              <a:avLst>
                <a:gd name="adj1" fmla="val 50000"/>
                <a:gd name="adj2" fmla="val 73346"/>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44" name="Google Shape;544;p72"/>
            <p:cNvSpPr/>
            <p:nvPr/>
          </p:nvSpPr>
          <p:spPr>
            <a:xfrm rot="-5400000">
              <a:off x="5070920" y="6123852"/>
              <a:ext cx="539100" cy="349500"/>
            </a:xfrm>
            <a:prstGeom prst="rightArrow">
              <a:avLst>
                <a:gd name="adj1" fmla="val 50000"/>
                <a:gd name="adj2" fmla="val 73346"/>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45" name="Google Shape;545;p72"/>
            <p:cNvSpPr/>
            <p:nvPr/>
          </p:nvSpPr>
          <p:spPr>
            <a:xfrm rot="-5400000" flipH="1">
              <a:off x="5891754" y="6123771"/>
              <a:ext cx="539100" cy="349500"/>
            </a:xfrm>
            <a:prstGeom prst="rightArrow">
              <a:avLst>
                <a:gd name="adj1" fmla="val 50000"/>
                <a:gd name="adj2" fmla="val 73346"/>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73"/>
          <p:cNvSpPr/>
          <p:nvPr/>
        </p:nvSpPr>
        <p:spPr>
          <a:xfrm>
            <a:off x="0" y="0"/>
            <a:ext cx="9144000" cy="5143500"/>
          </a:xfrm>
          <a:prstGeom prst="rect">
            <a:avLst/>
          </a:prstGeom>
          <a:solidFill>
            <a:srgbClr val="F9C9CA">
              <a:alpha val="3490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pic>
        <p:nvPicPr>
          <p:cNvPr id="552" name="Google Shape;552;p73"/>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226482" y="212271"/>
            <a:ext cx="6611232" cy="452823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pic>
        <p:nvPicPr>
          <p:cNvPr id="558" name="Google Shape;558;p74"/>
          <p:cNvPicPr preferRelativeResize="0"/>
          <p:nvPr/>
        </p:nvPicPr>
        <p:blipFill rotWithShape="1">
          <a:blip r:embed="rId3" cstate="print">
            <a:alphaModFix/>
            <a:extLst>
              <a:ext uri="{28A0092B-C50C-407E-A947-70E740481C1C}">
                <a14:useLocalDpi xmlns:a14="http://schemas.microsoft.com/office/drawing/2010/main"/>
              </a:ext>
            </a:extLst>
          </a:blip>
          <a:srcRect l="-6366" r="-8339" b="31451"/>
          <a:stretch/>
        </p:blipFill>
        <p:spPr>
          <a:xfrm>
            <a:off x="379880" y="1482825"/>
            <a:ext cx="5479236" cy="3660678"/>
          </a:xfrm>
          <a:prstGeom prst="rect">
            <a:avLst/>
          </a:prstGeom>
          <a:noFill/>
          <a:ln>
            <a:noFill/>
          </a:ln>
        </p:spPr>
      </p:pic>
      <p:sp>
        <p:nvSpPr>
          <p:cNvPr id="559" name="Google Shape;559;p74"/>
          <p:cNvSpPr txBox="1"/>
          <p:nvPr/>
        </p:nvSpPr>
        <p:spPr>
          <a:xfrm>
            <a:off x="273349" y="313758"/>
            <a:ext cx="6960300" cy="5124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3600" b="1" i="0" u="none" strike="noStrike">
                <a:solidFill>
                  <a:schemeClr val="dk2"/>
                </a:solidFill>
                <a:latin typeface="Arial"/>
                <a:ea typeface="Arial"/>
                <a:cs typeface="Arial"/>
                <a:sym typeface="Arial"/>
              </a:rPr>
              <a:t>Let’s Model an Earthquake! </a:t>
            </a:r>
            <a:endParaRPr sz="2100" b="1">
              <a:solidFill>
                <a:schemeClr val="dk2"/>
              </a:solidFill>
              <a:latin typeface="Montserrat"/>
              <a:ea typeface="Montserrat"/>
              <a:cs typeface="Montserrat"/>
              <a:sym typeface="Montserrat"/>
            </a:endParaRPr>
          </a:p>
        </p:txBody>
      </p:sp>
      <p:sp>
        <p:nvSpPr>
          <p:cNvPr id="560" name="Google Shape;560;p74"/>
          <p:cNvSpPr txBox="1"/>
          <p:nvPr/>
        </p:nvSpPr>
        <p:spPr>
          <a:xfrm>
            <a:off x="273485" y="777155"/>
            <a:ext cx="7270500" cy="618300"/>
          </a:xfrm>
          <a:prstGeom prst="rect">
            <a:avLst/>
          </a:prstGeom>
          <a:noFill/>
          <a:ln>
            <a:noFill/>
          </a:ln>
        </p:spPr>
        <p:txBody>
          <a:bodyPr spcFirstLastPara="1" wrap="square" lIns="84825" tIns="84825" rIns="84825" bIns="84825" anchor="t" anchorCtr="0">
            <a:noAutofit/>
          </a:bodyPr>
          <a:lstStyle/>
          <a:p>
            <a:pPr marL="0" marR="0" lvl="0" indent="0" algn="l" rtl="0">
              <a:lnSpc>
                <a:spcPct val="90000"/>
              </a:lnSpc>
              <a:spcBef>
                <a:spcPts val="0"/>
              </a:spcBef>
              <a:spcAft>
                <a:spcPts val="1100"/>
              </a:spcAft>
              <a:buClr>
                <a:schemeClr val="dk2"/>
              </a:buClr>
              <a:buSzPts val="1800"/>
              <a:buFont typeface="Arial"/>
              <a:buNone/>
            </a:pPr>
            <a:r>
              <a:rPr lang="en" sz="1800">
                <a:solidFill>
                  <a:schemeClr val="dk2"/>
                </a:solidFill>
                <a:latin typeface="Arial"/>
                <a:ea typeface="Arial"/>
                <a:cs typeface="Arial"/>
                <a:sym typeface="Arial"/>
              </a:rPr>
              <a:t>As you watch, what do you notice about </a:t>
            </a:r>
            <a:r>
              <a:rPr lang="en" sz="1800" b="1">
                <a:solidFill>
                  <a:srgbClr val="E39A04"/>
                </a:solidFill>
                <a:latin typeface="Arial"/>
                <a:ea typeface="Arial"/>
                <a:cs typeface="Arial"/>
                <a:sym typeface="Arial"/>
              </a:rPr>
              <a:t>P-waves</a:t>
            </a:r>
            <a:r>
              <a:rPr lang="en" sz="1800">
                <a:solidFill>
                  <a:schemeClr val="dk1"/>
                </a:solidFill>
                <a:latin typeface="Arial"/>
                <a:ea typeface="Arial"/>
                <a:cs typeface="Arial"/>
                <a:sym typeface="Arial"/>
              </a:rPr>
              <a:t> </a:t>
            </a:r>
            <a:r>
              <a:rPr lang="en" sz="1800">
                <a:solidFill>
                  <a:schemeClr val="dk2"/>
                </a:solidFill>
                <a:latin typeface="Arial"/>
                <a:ea typeface="Arial"/>
                <a:cs typeface="Arial"/>
                <a:sym typeface="Arial"/>
              </a:rPr>
              <a:t>and</a:t>
            </a:r>
            <a:r>
              <a:rPr lang="en" sz="1800">
                <a:solidFill>
                  <a:schemeClr val="dk1"/>
                </a:solidFill>
                <a:latin typeface="Arial"/>
                <a:ea typeface="Arial"/>
                <a:cs typeface="Arial"/>
                <a:sym typeface="Arial"/>
              </a:rPr>
              <a:t> </a:t>
            </a:r>
            <a:r>
              <a:rPr lang="en" sz="1800" b="1">
                <a:solidFill>
                  <a:srgbClr val="920F14"/>
                </a:solidFill>
                <a:latin typeface="Arial"/>
                <a:ea typeface="Arial"/>
                <a:cs typeface="Arial"/>
                <a:sym typeface="Arial"/>
              </a:rPr>
              <a:t>S-waves</a:t>
            </a:r>
            <a:r>
              <a:rPr lang="en" sz="1800">
                <a:solidFill>
                  <a:schemeClr val="dk1"/>
                </a:solidFill>
                <a:latin typeface="Arial"/>
                <a:ea typeface="Arial"/>
                <a:cs typeface="Arial"/>
                <a:sym typeface="Arial"/>
              </a:rPr>
              <a:t>? </a:t>
            </a:r>
            <a:endParaRPr sz="11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5"/>
          <p:cNvSpPr/>
          <p:nvPr/>
        </p:nvSpPr>
        <p:spPr>
          <a:xfrm>
            <a:off x="1333950" y="1532888"/>
            <a:ext cx="7347461" cy="2760206"/>
          </a:xfrm>
          <a:custGeom>
            <a:avLst/>
            <a:gdLst/>
            <a:ahLst/>
            <a:cxnLst/>
            <a:rect l="l" t="t" r="r" b="b"/>
            <a:pathLst>
              <a:path w="296179" h="147211" extrusionOk="0">
                <a:moveTo>
                  <a:pt x="0" y="65340"/>
                </a:moveTo>
                <a:cubicBezTo>
                  <a:pt x="7359" y="55682"/>
                  <a:pt x="18046" y="-11831"/>
                  <a:pt x="41808" y="1813"/>
                </a:cubicBezTo>
                <a:cubicBezTo>
                  <a:pt x="65570" y="15457"/>
                  <a:pt x="112286" y="145967"/>
                  <a:pt x="142570" y="147203"/>
                </a:cubicBezTo>
                <a:cubicBezTo>
                  <a:pt x="172854" y="148439"/>
                  <a:pt x="197913" y="11225"/>
                  <a:pt x="223514" y="9232"/>
                </a:cubicBezTo>
                <a:cubicBezTo>
                  <a:pt x="249116" y="7239"/>
                  <a:pt x="284068" y="114244"/>
                  <a:pt x="296179" y="135246"/>
                </a:cubicBezTo>
              </a:path>
            </a:pathLst>
          </a:custGeom>
          <a:noFill/>
          <a:ln w="28575" cap="flat" cmpd="sng">
            <a:solidFill>
              <a:schemeClr val="accent3"/>
            </a:solidFill>
            <a:prstDash val="dot"/>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Montserrat"/>
              <a:ea typeface="Montserrat"/>
              <a:cs typeface="Montserrat"/>
              <a:sym typeface="Montserrat"/>
            </a:endParaRPr>
          </a:p>
        </p:txBody>
      </p:sp>
      <p:cxnSp>
        <p:nvCxnSpPr>
          <p:cNvPr id="567" name="Google Shape;567;p75"/>
          <p:cNvCxnSpPr/>
          <p:nvPr/>
        </p:nvCxnSpPr>
        <p:spPr>
          <a:xfrm>
            <a:off x="1374957" y="2992244"/>
            <a:ext cx="7376700" cy="0"/>
          </a:xfrm>
          <a:prstGeom prst="straightConnector1">
            <a:avLst/>
          </a:prstGeom>
          <a:noFill/>
          <a:ln w="28575" cap="flat" cmpd="sng">
            <a:solidFill>
              <a:srgbClr val="E39A04"/>
            </a:solidFill>
            <a:prstDash val="dash"/>
            <a:round/>
            <a:headEnd type="none" w="sm" len="sm"/>
            <a:tailEnd type="none" w="sm" len="sm"/>
          </a:ln>
        </p:spPr>
      </p:cxnSp>
      <p:pic>
        <p:nvPicPr>
          <p:cNvPr id="568" name="Google Shape;568;p75"/>
          <p:cNvPicPr preferRelativeResize="0"/>
          <p:nvPr/>
        </p:nvPicPr>
        <p:blipFill rotWithShape="1">
          <a:blip r:embed="rId3" cstate="print">
            <a:alphaModFix/>
            <a:extLst>
              <a:ext uri="{28A0092B-C50C-407E-A947-70E740481C1C}">
                <a14:useLocalDpi xmlns:a14="http://schemas.microsoft.com/office/drawing/2010/main"/>
              </a:ext>
            </a:extLst>
          </a:blip>
          <a:srcRect l="-6366" r="-8339"/>
          <a:stretch/>
        </p:blipFill>
        <p:spPr>
          <a:xfrm>
            <a:off x="453877" y="3338763"/>
            <a:ext cx="2718694" cy="1816362"/>
          </a:xfrm>
          <a:prstGeom prst="rect">
            <a:avLst/>
          </a:prstGeom>
          <a:noFill/>
          <a:ln>
            <a:noFill/>
          </a:ln>
        </p:spPr>
      </p:pic>
      <p:pic>
        <p:nvPicPr>
          <p:cNvPr id="569" name="Google Shape;569;p75"/>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151593" y="1556964"/>
            <a:ext cx="1093041" cy="1417019"/>
          </a:xfrm>
          <a:prstGeom prst="rect">
            <a:avLst/>
          </a:prstGeom>
          <a:noFill/>
          <a:ln>
            <a:noFill/>
          </a:ln>
        </p:spPr>
      </p:pic>
      <p:pic>
        <p:nvPicPr>
          <p:cNvPr id="570" name="Google Shape;570;p75"/>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91771" y="1896299"/>
            <a:ext cx="1075885" cy="1417019"/>
          </a:xfrm>
          <a:prstGeom prst="rect">
            <a:avLst/>
          </a:prstGeom>
          <a:noFill/>
          <a:ln>
            <a:noFill/>
          </a:ln>
        </p:spPr>
      </p:pic>
      <p:sp>
        <p:nvSpPr>
          <p:cNvPr id="571" name="Google Shape;571;p75"/>
          <p:cNvSpPr txBox="1"/>
          <p:nvPr/>
        </p:nvSpPr>
        <p:spPr>
          <a:xfrm>
            <a:off x="273349" y="313758"/>
            <a:ext cx="6960300" cy="5124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3600" b="1" i="0" u="none" strike="noStrike">
                <a:solidFill>
                  <a:schemeClr val="dk2"/>
                </a:solidFill>
                <a:latin typeface="Arial"/>
                <a:ea typeface="Arial"/>
                <a:cs typeface="Arial"/>
                <a:sym typeface="Arial"/>
              </a:rPr>
              <a:t>Let’s Model an Earthquake! </a:t>
            </a:r>
            <a:endParaRPr sz="2100" b="1">
              <a:solidFill>
                <a:schemeClr val="dk2"/>
              </a:solidFill>
              <a:latin typeface="Montserrat"/>
              <a:ea typeface="Montserrat"/>
              <a:cs typeface="Montserrat"/>
              <a:sym typeface="Montserrat"/>
            </a:endParaRPr>
          </a:p>
        </p:txBody>
      </p:sp>
      <p:sp>
        <p:nvSpPr>
          <p:cNvPr id="572" name="Google Shape;572;p75"/>
          <p:cNvSpPr txBox="1"/>
          <p:nvPr/>
        </p:nvSpPr>
        <p:spPr>
          <a:xfrm>
            <a:off x="273485" y="777155"/>
            <a:ext cx="7270500" cy="618300"/>
          </a:xfrm>
          <a:prstGeom prst="rect">
            <a:avLst/>
          </a:prstGeom>
          <a:noFill/>
          <a:ln>
            <a:noFill/>
          </a:ln>
        </p:spPr>
        <p:txBody>
          <a:bodyPr spcFirstLastPara="1" wrap="square" lIns="84825" tIns="84825" rIns="84825" bIns="84825" anchor="t" anchorCtr="0">
            <a:noAutofit/>
          </a:bodyPr>
          <a:lstStyle/>
          <a:p>
            <a:pPr marL="0" marR="0" lvl="0" indent="0" algn="l" rtl="0">
              <a:lnSpc>
                <a:spcPct val="90000"/>
              </a:lnSpc>
              <a:spcBef>
                <a:spcPts val="0"/>
              </a:spcBef>
              <a:spcAft>
                <a:spcPts val="1100"/>
              </a:spcAft>
              <a:buClr>
                <a:schemeClr val="dk2"/>
              </a:buClr>
              <a:buSzPts val="1800"/>
              <a:buFont typeface="Arial"/>
              <a:buNone/>
            </a:pPr>
            <a:r>
              <a:rPr lang="en" sz="1800">
                <a:solidFill>
                  <a:schemeClr val="dk2"/>
                </a:solidFill>
                <a:latin typeface="Arial"/>
                <a:ea typeface="Arial"/>
                <a:cs typeface="Arial"/>
                <a:sym typeface="Arial"/>
              </a:rPr>
              <a:t>As you watch, what do you notice about </a:t>
            </a:r>
            <a:r>
              <a:rPr lang="en" sz="1800" b="1">
                <a:solidFill>
                  <a:srgbClr val="E39A04"/>
                </a:solidFill>
                <a:latin typeface="Arial"/>
                <a:ea typeface="Arial"/>
                <a:cs typeface="Arial"/>
                <a:sym typeface="Arial"/>
              </a:rPr>
              <a:t>P-waves</a:t>
            </a:r>
            <a:r>
              <a:rPr lang="en" sz="1800">
                <a:solidFill>
                  <a:schemeClr val="dk1"/>
                </a:solidFill>
                <a:latin typeface="Arial"/>
                <a:ea typeface="Arial"/>
                <a:cs typeface="Arial"/>
                <a:sym typeface="Arial"/>
              </a:rPr>
              <a:t> </a:t>
            </a:r>
            <a:r>
              <a:rPr lang="en" sz="1800">
                <a:solidFill>
                  <a:schemeClr val="dk2"/>
                </a:solidFill>
                <a:latin typeface="Arial"/>
                <a:ea typeface="Arial"/>
                <a:cs typeface="Arial"/>
                <a:sym typeface="Arial"/>
              </a:rPr>
              <a:t>and</a:t>
            </a:r>
            <a:r>
              <a:rPr lang="en" sz="1800">
                <a:solidFill>
                  <a:schemeClr val="dk1"/>
                </a:solidFill>
                <a:latin typeface="Arial"/>
                <a:ea typeface="Arial"/>
                <a:cs typeface="Arial"/>
                <a:sym typeface="Arial"/>
              </a:rPr>
              <a:t> </a:t>
            </a:r>
            <a:r>
              <a:rPr lang="en" sz="1800" b="1">
                <a:solidFill>
                  <a:srgbClr val="920F14"/>
                </a:solidFill>
                <a:latin typeface="Arial"/>
                <a:ea typeface="Arial"/>
                <a:cs typeface="Arial"/>
                <a:sym typeface="Arial"/>
              </a:rPr>
              <a:t>S-waves</a:t>
            </a:r>
            <a:r>
              <a:rPr lang="en" sz="1800">
                <a:solidFill>
                  <a:schemeClr val="dk1"/>
                </a:solidFill>
                <a:latin typeface="Arial"/>
                <a:ea typeface="Arial"/>
                <a:cs typeface="Arial"/>
                <a:sym typeface="Arial"/>
              </a:rPr>
              <a:t>? </a:t>
            </a:r>
            <a:endParaRPr sz="1100"/>
          </a:p>
        </p:txBody>
      </p:sp>
      <p:pic>
        <p:nvPicPr>
          <p:cNvPr id="573" name="Google Shape;573;p75"/>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4025479" y="1550331"/>
            <a:ext cx="1093041" cy="1417019"/>
          </a:xfrm>
          <a:prstGeom prst="rect">
            <a:avLst/>
          </a:prstGeom>
          <a:noFill/>
          <a:ln>
            <a:noFill/>
          </a:ln>
        </p:spPr>
      </p:pic>
      <p:pic>
        <p:nvPicPr>
          <p:cNvPr id="574" name="Google Shape;574;p75"/>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1696686" y="1201425"/>
            <a:ext cx="1075885" cy="1417019"/>
          </a:xfrm>
          <a:prstGeom prst="rect">
            <a:avLst/>
          </a:prstGeom>
          <a:noFill/>
          <a:ln>
            <a:noFill/>
          </a:ln>
        </p:spPr>
      </p:pic>
      <p:pic>
        <p:nvPicPr>
          <p:cNvPr id="575" name="Google Shape;575;p75"/>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6899367" y="1556959"/>
            <a:ext cx="1093041" cy="1417019"/>
          </a:xfrm>
          <a:prstGeom prst="rect">
            <a:avLst/>
          </a:prstGeom>
          <a:noFill/>
          <a:ln>
            <a:noFill/>
          </a:ln>
        </p:spPr>
      </p:pic>
      <p:pic>
        <p:nvPicPr>
          <p:cNvPr id="576" name="Google Shape;576;p75"/>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350659" y="3412588"/>
            <a:ext cx="1075885" cy="141701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68"/>
                                        </p:tgtEl>
                                        <p:attrNameLst>
                                          <p:attrName>style.visibility</p:attrName>
                                        </p:attrNameLst>
                                      </p:cBhvr>
                                      <p:to>
                                        <p:strVal val="visible"/>
                                      </p:to>
                                    </p:set>
                                    <p:anim calcmode="lin" valueType="num">
                                      <p:cBhvr additive="base">
                                        <p:cTn id="7" dur="1000"/>
                                        <p:tgtEl>
                                          <p:spTgt spid="568"/>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5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7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69"/>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7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5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75"/>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573"/>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5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4D8DDC">
            <a:alpha val="30980"/>
          </a:srgbClr>
        </a:solidFill>
        <a:effectLst/>
      </p:bgPr>
    </p:bg>
    <p:spTree>
      <p:nvGrpSpPr>
        <p:cNvPr id="1" name="Shape 581"/>
        <p:cNvGrpSpPr/>
        <p:nvPr/>
      </p:nvGrpSpPr>
      <p:grpSpPr>
        <a:xfrm>
          <a:off x="0" y="0"/>
          <a:ext cx="0" cy="0"/>
          <a:chOff x="0" y="0"/>
          <a:chExt cx="0" cy="0"/>
        </a:xfrm>
      </p:grpSpPr>
      <p:cxnSp>
        <p:nvCxnSpPr>
          <p:cNvPr id="582" name="Google Shape;582;p76"/>
          <p:cNvCxnSpPr/>
          <p:nvPr/>
        </p:nvCxnSpPr>
        <p:spPr>
          <a:xfrm>
            <a:off x="0" y="3928769"/>
            <a:ext cx="9144000" cy="0"/>
          </a:xfrm>
          <a:prstGeom prst="straightConnector1">
            <a:avLst/>
          </a:prstGeom>
          <a:noFill/>
          <a:ln w="28575" cap="flat" cmpd="sng">
            <a:solidFill>
              <a:schemeClr val="dk1"/>
            </a:solidFill>
            <a:prstDash val="dash"/>
            <a:round/>
            <a:headEnd type="none" w="sm" len="sm"/>
            <a:tailEnd type="none" w="sm" len="sm"/>
          </a:ln>
        </p:spPr>
      </p:cxnSp>
      <p:pic>
        <p:nvPicPr>
          <p:cNvPr id="583" name="Google Shape;583;p76"/>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606056" y="1786253"/>
            <a:ext cx="1638575" cy="2124260"/>
          </a:xfrm>
          <a:prstGeom prst="rect">
            <a:avLst/>
          </a:prstGeom>
          <a:noFill/>
          <a:ln>
            <a:noFill/>
          </a:ln>
        </p:spPr>
      </p:pic>
      <p:pic>
        <p:nvPicPr>
          <p:cNvPr id="584" name="Google Shape;584;p76"/>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185199" y="1786243"/>
            <a:ext cx="1638575" cy="2124260"/>
          </a:xfrm>
          <a:prstGeom prst="rect">
            <a:avLst/>
          </a:prstGeom>
          <a:noFill/>
          <a:ln>
            <a:noFill/>
          </a:ln>
        </p:spPr>
      </p:pic>
      <p:pic>
        <p:nvPicPr>
          <p:cNvPr id="585" name="Google Shape;585;p76"/>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3641196" y="241828"/>
            <a:ext cx="1812548" cy="3281162"/>
          </a:xfrm>
          <a:prstGeom prst="rect">
            <a:avLst/>
          </a:prstGeom>
          <a:noFill/>
          <a:ln>
            <a:noFill/>
          </a:ln>
        </p:spPr>
      </p:pic>
      <p:pic>
        <p:nvPicPr>
          <p:cNvPr id="586" name="Google Shape;586;p76"/>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099053" y="1550235"/>
            <a:ext cx="795675" cy="197189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8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58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91"/>
        <p:cNvGrpSpPr/>
        <p:nvPr/>
      </p:nvGrpSpPr>
      <p:grpSpPr>
        <a:xfrm>
          <a:off x="0" y="0"/>
          <a:ext cx="0" cy="0"/>
          <a:chOff x="0" y="0"/>
          <a:chExt cx="0" cy="0"/>
        </a:xfrm>
      </p:grpSpPr>
      <p:sp>
        <p:nvSpPr>
          <p:cNvPr id="592" name="Google Shape;592;p77"/>
          <p:cNvSpPr/>
          <p:nvPr/>
        </p:nvSpPr>
        <p:spPr>
          <a:xfrm>
            <a:off x="783772" y="2514600"/>
            <a:ext cx="473700" cy="588000"/>
          </a:xfrm>
          <a:prstGeom prst="downArrow">
            <a:avLst>
              <a:gd name="adj1" fmla="val 50000"/>
              <a:gd name="adj2" fmla="val 50000"/>
            </a:avLst>
          </a:prstGeom>
          <a:solidFill>
            <a:schemeClr val="accent1"/>
          </a:solidFill>
          <a:ln w="21425" cap="flat" cmpd="sng">
            <a:solidFill>
              <a:schemeClr val="lt1"/>
            </a:solidFill>
            <a:prstDash val="solid"/>
            <a:miter lim="8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593" name="Google Shape;593;p77"/>
          <p:cNvSpPr txBox="1"/>
          <p:nvPr/>
        </p:nvSpPr>
        <p:spPr>
          <a:xfrm>
            <a:off x="285817" y="388572"/>
            <a:ext cx="4670700" cy="5124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3600" b="1" i="0" u="none" strike="noStrike">
                <a:solidFill>
                  <a:schemeClr val="lt1"/>
                </a:solidFill>
                <a:latin typeface="Arial"/>
                <a:ea typeface="Arial"/>
                <a:cs typeface="Arial"/>
                <a:sym typeface="Arial"/>
              </a:rPr>
              <a:t>Processing Center </a:t>
            </a:r>
            <a:endParaRPr sz="1100"/>
          </a:p>
        </p:txBody>
      </p:sp>
      <p:sp>
        <p:nvSpPr>
          <p:cNvPr id="595" name="Google Shape;595;p77"/>
          <p:cNvSpPr txBox="1"/>
          <p:nvPr/>
        </p:nvSpPr>
        <p:spPr>
          <a:xfrm>
            <a:off x="1818410" y="1475509"/>
            <a:ext cx="1059900" cy="9312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1">
                <a:solidFill>
                  <a:schemeClr val="lt1"/>
                </a:solidFill>
                <a:latin typeface="Arial"/>
                <a:ea typeface="Arial"/>
                <a:cs typeface="Arial"/>
                <a:sym typeface="Arial"/>
              </a:rPr>
              <a:t>Monitors ground motion in real time</a:t>
            </a:r>
            <a:endParaRPr sz="1100"/>
          </a:p>
        </p:txBody>
      </p:sp>
      <p:sp>
        <p:nvSpPr>
          <p:cNvPr id="596" name="Google Shape;596;p77"/>
          <p:cNvSpPr txBox="1"/>
          <p:nvPr/>
        </p:nvSpPr>
        <p:spPr>
          <a:xfrm>
            <a:off x="1828801" y="3203368"/>
            <a:ext cx="1208400" cy="13623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1">
                <a:solidFill>
                  <a:schemeClr val="lt1"/>
                </a:solidFill>
                <a:latin typeface="Arial"/>
                <a:ea typeface="Arial"/>
                <a:cs typeface="Arial"/>
                <a:sym typeface="Arial"/>
              </a:rPr>
              <a:t>Estimate earthquake location, size and shaking distribution </a:t>
            </a:r>
            <a:endParaRPr sz="1100"/>
          </a:p>
        </p:txBody>
      </p:sp>
      <p:pic>
        <p:nvPicPr>
          <p:cNvPr id="597" name="Google Shape;597;p77"/>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73516" y="3172685"/>
            <a:ext cx="1412544" cy="1371599"/>
          </a:xfrm>
          <a:prstGeom prst="rect">
            <a:avLst/>
          </a:prstGeom>
          <a:noFill/>
          <a:ln>
            <a:noFill/>
          </a:ln>
        </p:spPr>
      </p:pic>
      <p:pic>
        <p:nvPicPr>
          <p:cNvPr id="598" name="Google Shape;598;p77"/>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373516" y="1256618"/>
            <a:ext cx="1413245" cy="1372280"/>
          </a:xfrm>
          <a:prstGeom prst="rect">
            <a:avLst/>
          </a:prstGeom>
          <a:noFill/>
          <a:ln>
            <a:noFill/>
          </a:ln>
        </p:spPr>
      </p:pic>
      <p:pic>
        <p:nvPicPr>
          <p:cNvPr id="2" name="ShakeAlert_SHORT_How">
            <a:hlinkClick r:id="" action="ppaction://media"/>
            <a:extLst>
              <a:ext uri="{FF2B5EF4-FFF2-40B4-BE49-F238E27FC236}">
                <a16:creationId xmlns:a16="http://schemas.microsoft.com/office/drawing/2014/main" id="{06C3BB4D-6B2A-89BB-317F-7E28EE9563A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062883" y="1221958"/>
            <a:ext cx="5621074" cy="3292170"/>
          </a:xfrm>
          <a:prstGeom prst="roundRect">
            <a:avLst>
              <a:gd name="adj" fmla="val 4427"/>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9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alpha val="18040"/>
          </a:schemeClr>
        </a:solidFill>
        <a:effectLst/>
      </p:bgPr>
    </p:bg>
    <p:spTree>
      <p:nvGrpSpPr>
        <p:cNvPr id="1" name="Shape 603"/>
        <p:cNvGrpSpPr/>
        <p:nvPr/>
      </p:nvGrpSpPr>
      <p:grpSpPr>
        <a:xfrm>
          <a:off x="0" y="0"/>
          <a:ext cx="0" cy="0"/>
          <a:chOff x="0" y="0"/>
          <a:chExt cx="0" cy="0"/>
        </a:xfrm>
      </p:grpSpPr>
      <p:cxnSp>
        <p:nvCxnSpPr>
          <p:cNvPr id="604" name="Google Shape;604;p78"/>
          <p:cNvCxnSpPr/>
          <p:nvPr/>
        </p:nvCxnSpPr>
        <p:spPr>
          <a:xfrm>
            <a:off x="0" y="3928769"/>
            <a:ext cx="9144000" cy="0"/>
          </a:xfrm>
          <a:prstGeom prst="straightConnector1">
            <a:avLst/>
          </a:prstGeom>
          <a:noFill/>
          <a:ln w="28575" cap="flat" cmpd="sng">
            <a:solidFill>
              <a:schemeClr val="dk1"/>
            </a:solidFill>
            <a:prstDash val="dash"/>
            <a:round/>
            <a:headEnd type="none" w="sm" len="sm"/>
            <a:tailEnd type="none" w="sm" len="sm"/>
          </a:ln>
        </p:spPr>
      </p:cxnSp>
      <p:pic>
        <p:nvPicPr>
          <p:cNvPr id="605" name="Google Shape;605;p78"/>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606056" y="1786253"/>
            <a:ext cx="1638575" cy="2124260"/>
          </a:xfrm>
          <a:prstGeom prst="rect">
            <a:avLst/>
          </a:prstGeom>
          <a:noFill/>
          <a:ln>
            <a:noFill/>
          </a:ln>
        </p:spPr>
      </p:pic>
      <p:pic>
        <p:nvPicPr>
          <p:cNvPr id="606" name="Google Shape;606;p78"/>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185199" y="1786243"/>
            <a:ext cx="1638575" cy="2124260"/>
          </a:xfrm>
          <a:prstGeom prst="rect">
            <a:avLst/>
          </a:prstGeom>
          <a:noFill/>
          <a:ln>
            <a:noFill/>
          </a:ln>
        </p:spPr>
      </p:pic>
      <p:pic>
        <p:nvPicPr>
          <p:cNvPr id="607" name="Google Shape;607;p78"/>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317118" y="2941721"/>
            <a:ext cx="2903887" cy="2201779"/>
          </a:xfrm>
          <a:prstGeom prst="rect">
            <a:avLst/>
          </a:prstGeom>
          <a:noFill/>
          <a:ln>
            <a:noFill/>
          </a:ln>
        </p:spPr>
      </p:pic>
      <p:pic>
        <p:nvPicPr>
          <p:cNvPr id="608" name="Google Shape;608;p78"/>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641196" y="241828"/>
            <a:ext cx="1812548" cy="3281162"/>
          </a:xfrm>
          <a:prstGeom prst="rect">
            <a:avLst/>
          </a:prstGeom>
          <a:noFill/>
          <a:ln>
            <a:noFill/>
          </a:ln>
        </p:spPr>
      </p:pic>
      <p:pic>
        <p:nvPicPr>
          <p:cNvPr id="609" name="Google Shape;609;p78"/>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4099053" y="1550235"/>
            <a:ext cx="795675" cy="197189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605"/>
                                        </p:tgtEl>
                                        <p:attrNameLst>
                                          <p:attrName>style.visibility</p:attrName>
                                        </p:attrNameLst>
                                      </p:cBhvr>
                                      <p:to>
                                        <p:strVal val="hidden"/>
                                      </p:to>
                                    </p:set>
                                  </p:childTnLst>
                                </p:cTn>
                              </p:par>
                            </p:childTnLst>
                          </p:cTn>
                        </p:par>
                        <p:par>
                          <p:cTn id="9" fill="hold">
                            <p:stCondLst>
                              <p:cond delay="0"/>
                            </p:stCondLst>
                            <p:childTnLst>
                              <p:par>
                                <p:cTn id="10" presetID="2" presetClass="entr" presetSubtype="4" fill="hold" nodeType="afterEffect">
                                  <p:stCondLst>
                                    <p:cond delay="0"/>
                                  </p:stCondLst>
                                  <p:childTnLst>
                                    <p:set>
                                      <p:cBhvr>
                                        <p:cTn id="11" dur="1" fill="hold">
                                          <p:stCondLst>
                                            <p:cond delay="0"/>
                                          </p:stCondLst>
                                        </p:cTn>
                                        <p:tgtEl>
                                          <p:spTgt spid="607"/>
                                        </p:tgtEl>
                                        <p:attrNameLst>
                                          <p:attrName>style.visibility</p:attrName>
                                        </p:attrNameLst>
                                      </p:cBhvr>
                                      <p:to>
                                        <p:strVal val="visible"/>
                                      </p:to>
                                    </p:set>
                                    <p:anim calcmode="lin" valueType="num">
                                      <p:cBhvr additive="base">
                                        <p:cTn id="12" dur="1000"/>
                                        <p:tgtEl>
                                          <p:spTgt spid="607"/>
                                        </p:tgtEl>
                                        <p:attrNameLst>
                                          <p:attrName>ppt_y</p:attrName>
                                        </p:attrNameLst>
                                      </p:cBhvr>
                                      <p:tavLst>
                                        <p:tav tm="0">
                                          <p:val>
                                            <p:strVal val="#ppt_y+1"/>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608"/>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6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lt1">
            <a:alpha val="92160"/>
          </a:schemeClr>
        </a:solidFill>
        <a:effectLst/>
      </p:bgPr>
    </p:bg>
    <p:spTree>
      <p:nvGrpSpPr>
        <p:cNvPr id="1" name="Shape 614"/>
        <p:cNvGrpSpPr/>
        <p:nvPr/>
      </p:nvGrpSpPr>
      <p:grpSpPr>
        <a:xfrm>
          <a:off x="0" y="0"/>
          <a:ext cx="0" cy="0"/>
          <a:chOff x="0" y="0"/>
          <a:chExt cx="0" cy="0"/>
        </a:xfrm>
      </p:grpSpPr>
      <p:sp>
        <p:nvSpPr>
          <p:cNvPr id="615" name="Google Shape;615;p79"/>
          <p:cNvSpPr/>
          <p:nvPr/>
        </p:nvSpPr>
        <p:spPr>
          <a:xfrm>
            <a:off x="0" y="0"/>
            <a:ext cx="3461700" cy="5143500"/>
          </a:xfrm>
          <a:prstGeom prst="rect">
            <a:avLst/>
          </a:prstGeom>
          <a:solidFill>
            <a:srgbClr val="DF6938"/>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616" name="Google Shape;616;p79"/>
          <p:cNvSpPr txBox="1"/>
          <p:nvPr/>
        </p:nvSpPr>
        <p:spPr>
          <a:xfrm>
            <a:off x="318474" y="519199"/>
            <a:ext cx="2653500" cy="15837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4100" b="1" i="0" u="none" strike="noStrike">
                <a:solidFill>
                  <a:schemeClr val="lt1"/>
                </a:solidFill>
                <a:latin typeface="Arial"/>
                <a:ea typeface="Arial"/>
                <a:cs typeface="Arial"/>
                <a:sym typeface="Arial"/>
              </a:rPr>
              <a:t>Alert Delivery Partners</a:t>
            </a:r>
            <a:endParaRPr sz="1100"/>
          </a:p>
        </p:txBody>
      </p:sp>
      <p:sp>
        <p:nvSpPr>
          <p:cNvPr id="618" name="Google Shape;618;p79"/>
          <p:cNvSpPr txBox="1"/>
          <p:nvPr/>
        </p:nvSpPr>
        <p:spPr>
          <a:xfrm>
            <a:off x="375556" y="2423951"/>
            <a:ext cx="2710500" cy="1685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a:solidFill>
                  <a:schemeClr val="lt1"/>
                </a:solidFill>
                <a:latin typeface="Arial"/>
                <a:ea typeface="Arial"/>
                <a:cs typeface="Arial"/>
                <a:sym typeface="Arial"/>
              </a:rPr>
              <a:t>Publish the alerts on multiple devices</a:t>
            </a:r>
            <a:endParaRPr sz="1100"/>
          </a:p>
          <a:p>
            <a:pPr marL="0" marR="0" lvl="0" indent="0" algn="l" rtl="0">
              <a:spcBef>
                <a:spcPts val="0"/>
              </a:spcBef>
              <a:spcAft>
                <a:spcPts val="0"/>
              </a:spcAft>
              <a:buNone/>
            </a:pPr>
            <a:endParaRPr sz="2100">
              <a:solidFill>
                <a:schemeClr val="lt1"/>
              </a:solidFill>
              <a:latin typeface="Arial"/>
              <a:ea typeface="Arial"/>
              <a:cs typeface="Arial"/>
              <a:sym typeface="Arial"/>
            </a:endParaRPr>
          </a:p>
          <a:p>
            <a:pPr marL="0" marR="0" lvl="0" indent="0" algn="l" rtl="0">
              <a:spcBef>
                <a:spcPts val="0"/>
              </a:spcBef>
              <a:spcAft>
                <a:spcPts val="0"/>
              </a:spcAft>
              <a:buNone/>
            </a:pPr>
            <a:r>
              <a:rPr lang="en" sz="2100">
                <a:solidFill>
                  <a:schemeClr val="lt1"/>
                </a:solidFill>
                <a:latin typeface="Arial"/>
                <a:ea typeface="Arial"/>
                <a:cs typeface="Arial"/>
                <a:sym typeface="Arial"/>
              </a:rPr>
              <a:t>Trigger automated actions </a:t>
            </a:r>
            <a:endParaRPr sz="2100">
              <a:solidFill>
                <a:schemeClr val="lt1"/>
              </a:solidFill>
              <a:latin typeface="Arial"/>
              <a:ea typeface="Arial"/>
              <a:cs typeface="Arial"/>
              <a:sym typeface="Arial"/>
            </a:endParaRPr>
          </a:p>
        </p:txBody>
      </p:sp>
      <p:pic>
        <p:nvPicPr>
          <p:cNvPr id="2" name="Picture 1">
            <a:extLst>
              <a:ext uri="{FF2B5EF4-FFF2-40B4-BE49-F238E27FC236}">
                <a16:creationId xmlns:a16="http://schemas.microsoft.com/office/drawing/2014/main" id="{6C41907C-665E-3D3E-267C-F458F5C40354}"/>
              </a:ext>
            </a:extLst>
          </p:cNvPr>
          <p:cNvPicPr>
            <a:picLocks noChangeAspect="1"/>
          </p:cNvPicPr>
          <p:nvPr/>
        </p:nvPicPr>
        <p:blipFill>
          <a:blip r:embed="rId3"/>
          <a:stretch>
            <a:fillRect/>
          </a:stretch>
        </p:blipFill>
        <p:spPr>
          <a:xfrm>
            <a:off x="3791446" y="335666"/>
            <a:ext cx="5001313" cy="456476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DF6938">
            <a:alpha val="12160"/>
          </a:srgbClr>
        </a:solidFill>
        <a:effectLst/>
      </p:bgPr>
    </p:bg>
    <p:spTree>
      <p:nvGrpSpPr>
        <p:cNvPr id="1" name="Shape 623"/>
        <p:cNvGrpSpPr/>
        <p:nvPr/>
      </p:nvGrpSpPr>
      <p:grpSpPr>
        <a:xfrm>
          <a:off x="0" y="0"/>
          <a:ext cx="0" cy="0"/>
          <a:chOff x="0" y="0"/>
          <a:chExt cx="0" cy="0"/>
        </a:xfrm>
      </p:grpSpPr>
      <p:cxnSp>
        <p:nvCxnSpPr>
          <p:cNvPr id="624" name="Google Shape;624;p80"/>
          <p:cNvCxnSpPr/>
          <p:nvPr/>
        </p:nvCxnSpPr>
        <p:spPr>
          <a:xfrm>
            <a:off x="0" y="3928769"/>
            <a:ext cx="9144000" cy="0"/>
          </a:xfrm>
          <a:prstGeom prst="straightConnector1">
            <a:avLst/>
          </a:prstGeom>
          <a:noFill/>
          <a:ln w="28575" cap="flat" cmpd="sng">
            <a:solidFill>
              <a:schemeClr val="dk1"/>
            </a:solidFill>
            <a:prstDash val="dash"/>
            <a:round/>
            <a:headEnd type="none" w="sm" len="sm"/>
            <a:tailEnd type="none" w="sm" len="sm"/>
          </a:ln>
        </p:spPr>
      </p:cxnSp>
      <p:pic>
        <p:nvPicPr>
          <p:cNvPr id="625" name="Google Shape;625;p80"/>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317118" y="2941721"/>
            <a:ext cx="2903887" cy="2201779"/>
          </a:xfrm>
          <a:prstGeom prst="rect">
            <a:avLst/>
          </a:prstGeom>
          <a:noFill/>
          <a:ln>
            <a:noFill/>
          </a:ln>
        </p:spPr>
      </p:pic>
      <p:pic>
        <p:nvPicPr>
          <p:cNvPr id="626" name="Google Shape;626;p80"/>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3266265" y="410008"/>
            <a:ext cx="2432408" cy="3332316"/>
          </a:xfrm>
          <a:prstGeom prst="rect">
            <a:avLst/>
          </a:prstGeom>
          <a:noFill/>
          <a:ln>
            <a:noFill/>
          </a:ln>
        </p:spPr>
      </p:pic>
      <p:pic>
        <p:nvPicPr>
          <p:cNvPr id="627" name="Google Shape;627;p80"/>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916098" y="1632857"/>
            <a:ext cx="952978" cy="213904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500"/>
                                  </p:stCondLst>
                                  <p:childTnLst>
                                    <p:set>
                                      <p:cBhvr>
                                        <p:cTn id="6" dur="1" fill="hold">
                                          <p:stCondLst>
                                            <p:cond delay="0"/>
                                          </p:stCondLst>
                                        </p:cTn>
                                        <p:tgtEl>
                                          <p:spTgt spid="625"/>
                                        </p:tgtEl>
                                        <p:attrNameLst>
                                          <p:attrName>style.visibility</p:attrName>
                                        </p:attrNameLst>
                                      </p:cBhvr>
                                      <p:to>
                                        <p:strVal val="visible"/>
                                      </p:to>
                                    </p:set>
                                    <p:anim calcmode="lin" valueType="num">
                                      <p:cBhvr additive="base">
                                        <p:cTn id="7" dur="500"/>
                                        <p:tgtEl>
                                          <p:spTgt spid="625"/>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626"/>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1"/>
                                          </p:stCondLst>
                                        </p:cTn>
                                        <p:tgtEl>
                                          <p:spTgt spid="6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81"/>
          <p:cNvSpPr/>
          <p:nvPr/>
        </p:nvSpPr>
        <p:spPr>
          <a:xfrm>
            <a:off x="0" y="3716080"/>
            <a:ext cx="9144000" cy="1427400"/>
          </a:xfrm>
          <a:prstGeom prst="rect">
            <a:avLst/>
          </a:prstGeom>
          <a:solidFill>
            <a:schemeClr val="accent1">
              <a:alpha val="863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634" name="Google Shape;634;p81"/>
          <p:cNvSpPr/>
          <p:nvPr/>
        </p:nvSpPr>
        <p:spPr>
          <a:xfrm>
            <a:off x="2423548" y="4015997"/>
            <a:ext cx="941700" cy="8313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635" name="Google Shape;635;p81"/>
          <p:cNvSpPr/>
          <p:nvPr/>
        </p:nvSpPr>
        <p:spPr>
          <a:xfrm>
            <a:off x="4566188" y="4014060"/>
            <a:ext cx="941700" cy="8313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636" name="Google Shape;636;p81"/>
          <p:cNvSpPr/>
          <p:nvPr/>
        </p:nvSpPr>
        <p:spPr>
          <a:xfrm>
            <a:off x="6818571" y="4007336"/>
            <a:ext cx="873300" cy="831300"/>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Montserrat"/>
              <a:ea typeface="Montserrat"/>
              <a:cs typeface="Montserrat"/>
              <a:sym typeface="Montserrat"/>
            </a:endParaRPr>
          </a:p>
        </p:txBody>
      </p:sp>
      <p:sp>
        <p:nvSpPr>
          <p:cNvPr id="637" name="Google Shape;637;p81"/>
          <p:cNvSpPr txBox="1"/>
          <p:nvPr/>
        </p:nvSpPr>
        <p:spPr>
          <a:xfrm>
            <a:off x="136742" y="261257"/>
            <a:ext cx="8870700" cy="1061400"/>
          </a:xfrm>
          <a:prstGeom prst="rect">
            <a:avLst/>
          </a:prstGeom>
          <a:noFill/>
          <a:ln>
            <a:noFill/>
          </a:ln>
        </p:spPr>
        <p:txBody>
          <a:bodyPr spcFirstLastPara="1" wrap="square" lIns="84825" tIns="84825" rIns="84825" bIns="84825" anchor="t" anchorCtr="0">
            <a:noAutofit/>
          </a:bodyPr>
          <a:lstStyle/>
          <a:p>
            <a:pPr marL="0" marR="0" lvl="0" indent="0" algn="ctr" rtl="0">
              <a:lnSpc>
                <a:spcPct val="90000"/>
              </a:lnSpc>
              <a:spcBef>
                <a:spcPts val="0"/>
              </a:spcBef>
              <a:spcAft>
                <a:spcPts val="0"/>
              </a:spcAft>
              <a:buClr>
                <a:schemeClr val="dk1"/>
              </a:buClr>
              <a:buSzPts val="900"/>
              <a:buFont typeface="Arial"/>
              <a:buNone/>
            </a:pPr>
            <a:r>
              <a:rPr lang="en" sz="2700" b="1">
                <a:solidFill>
                  <a:schemeClr val="dk2"/>
                </a:solidFill>
                <a:latin typeface="Arial"/>
                <a:ea typeface="Arial"/>
                <a:cs typeface="Arial"/>
                <a:sym typeface="Arial"/>
              </a:rPr>
              <a:t>What would </a:t>
            </a:r>
            <a:r>
              <a:rPr lang="en" sz="3000" b="1">
                <a:solidFill>
                  <a:srgbClr val="458C43"/>
                </a:solidFill>
                <a:latin typeface="Arial Black"/>
                <a:ea typeface="Arial Black"/>
                <a:cs typeface="Arial Black"/>
                <a:sym typeface="Arial Black"/>
              </a:rPr>
              <a:t>YOU</a:t>
            </a:r>
            <a:r>
              <a:rPr lang="en" sz="2700" b="1">
                <a:solidFill>
                  <a:schemeClr val="dk2"/>
                </a:solidFill>
                <a:latin typeface="Arial"/>
                <a:ea typeface="Arial"/>
                <a:cs typeface="Arial"/>
                <a:sym typeface="Arial"/>
              </a:rPr>
              <a:t> do if you had seconds of warning</a:t>
            </a:r>
            <a:br>
              <a:rPr lang="en" sz="2700" b="1">
                <a:solidFill>
                  <a:schemeClr val="dk2"/>
                </a:solidFill>
                <a:latin typeface="Arial"/>
                <a:ea typeface="Arial"/>
                <a:cs typeface="Arial"/>
                <a:sym typeface="Arial"/>
              </a:rPr>
            </a:br>
            <a:r>
              <a:rPr lang="en" sz="2300">
                <a:solidFill>
                  <a:schemeClr val="dk2"/>
                </a:solidFill>
                <a:latin typeface="Arial"/>
                <a:ea typeface="Arial"/>
                <a:cs typeface="Arial"/>
                <a:sym typeface="Arial"/>
              </a:rPr>
              <a:t>before strong shaking from an earthquake arrives?</a:t>
            </a:r>
            <a:endParaRPr sz="1100"/>
          </a:p>
          <a:p>
            <a:pPr marL="0" marR="0" lvl="0" indent="0" algn="ctr" rtl="0">
              <a:lnSpc>
                <a:spcPct val="90000"/>
              </a:lnSpc>
              <a:spcBef>
                <a:spcPts val="0"/>
              </a:spcBef>
              <a:spcAft>
                <a:spcPts val="0"/>
              </a:spcAft>
              <a:buClr>
                <a:schemeClr val="dk1"/>
              </a:buClr>
              <a:buSzPts val="2400"/>
              <a:buFont typeface="Kanit Medium"/>
              <a:buNone/>
            </a:pPr>
            <a:endParaRPr sz="2400" b="1">
              <a:solidFill>
                <a:schemeClr val="dk2"/>
              </a:solidFill>
              <a:latin typeface="Arial"/>
              <a:ea typeface="Arial"/>
              <a:cs typeface="Arial"/>
              <a:sym typeface="Arial"/>
            </a:endParaRPr>
          </a:p>
        </p:txBody>
      </p:sp>
      <p:pic>
        <p:nvPicPr>
          <p:cNvPr id="638" name="Google Shape;638;p81"/>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rot="955027">
            <a:off x="297420" y="1109097"/>
            <a:ext cx="1181686" cy="1262485"/>
          </a:xfrm>
          <a:prstGeom prst="rect">
            <a:avLst/>
          </a:prstGeom>
          <a:noFill/>
          <a:ln>
            <a:noFill/>
          </a:ln>
        </p:spPr>
      </p:pic>
      <p:pic>
        <p:nvPicPr>
          <p:cNvPr id="639" name="Google Shape;639;p81"/>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320800" y="1381199"/>
            <a:ext cx="1483463" cy="1963519"/>
          </a:xfrm>
          <a:prstGeom prst="rect">
            <a:avLst/>
          </a:prstGeom>
          <a:noFill/>
          <a:ln>
            <a:noFill/>
          </a:ln>
        </p:spPr>
      </p:pic>
      <p:pic>
        <p:nvPicPr>
          <p:cNvPr id="640" name="Google Shape;640;p81"/>
          <p:cNvPicPr preferRelativeResize="0"/>
          <p:nvPr/>
        </p:nvPicPr>
        <p:blipFill rotWithShape="1">
          <a:blip r:embed="rId5" cstate="print">
            <a:alphaModFix/>
            <a:extLst>
              <a:ext uri="{28A0092B-C50C-407E-A947-70E740481C1C}">
                <a14:useLocalDpi xmlns:a14="http://schemas.microsoft.com/office/drawing/2010/main"/>
              </a:ext>
            </a:extLst>
          </a:blip>
          <a:srcRect l="25057" r="35595"/>
          <a:stretch/>
        </p:blipFill>
        <p:spPr>
          <a:xfrm>
            <a:off x="3156722" y="1406600"/>
            <a:ext cx="2484797" cy="1963518"/>
          </a:xfrm>
          <a:prstGeom prst="rect">
            <a:avLst/>
          </a:prstGeom>
          <a:noFill/>
          <a:ln>
            <a:noFill/>
          </a:ln>
        </p:spPr>
      </p:pic>
      <p:pic>
        <p:nvPicPr>
          <p:cNvPr id="641" name="Google Shape;641;p81"/>
          <p:cNvPicPr preferRelativeResize="0"/>
          <p:nvPr/>
        </p:nvPicPr>
        <p:blipFill rotWithShape="1">
          <a:blip r:embed="rId6" cstate="print">
            <a:alphaModFix/>
            <a:extLst>
              <a:ext uri="{28A0092B-C50C-407E-A947-70E740481C1C}">
                <a14:useLocalDpi xmlns:a14="http://schemas.microsoft.com/office/drawing/2010/main"/>
              </a:ext>
            </a:extLst>
          </a:blip>
          <a:srcRect r="-3071"/>
          <a:stretch/>
        </p:blipFill>
        <p:spPr>
          <a:xfrm>
            <a:off x="6032500" y="1444699"/>
            <a:ext cx="2151022" cy="1963519"/>
          </a:xfrm>
          <a:prstGeom prst="rect">
            <a:avLst/>
          </a:prstGeom>
          <a:noFill/>
          <a:ln>
            <a:noFill/>
          </a:ln>
        </p:spPr>
      </p:pic>
      <p:sp>
        <p:nvSpPr>
          <p:cNvPr id="642" name="Google Shape;642;p81"/>
          <p:cNvSpPr txBox="1"/>
          <p:nvPr/>
        </p:nvSpPr>
        <p:spPr>
          <a:xfrm>
            <a:off x="312142" y="4152392"/>
            <a:ext cx="2080200" cy="6603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2400" b="1">
                <a:solidFill>
                  <a:schemeClr val="accent1"/>
                </a:solidFill>
                <a:latin typeface="Arial"/>
                <a:ea typeface="Arial"/>
                <a:cs typeface="Arial"/>
                <a:sym typeface="Arial"/>
              </a:rPr>
              <a:t>In a wheelchair?</a:t>
            </a:r>
            <a:endParaRPr sz="1100"/>
          </a:p>
        </p:txBody>
      </p:sp>
      <p:pic>
        <p:nvPicPr>
          <p:cNvPr id="643" name="Google Shape;643;p81"/>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2409156" y="3984466"/>
            <a:ext cx="960800" cy="901976"/>
          </a:xfrm>
          <a:prstGeom prst="rect">
            <a:avLst/>
          </a:prstGeom>
          <a:noFill/>
          <a:ln>
            <a:noFill/>
          </a:ln>
        </p:spPr>
      </p:pic>
      <p:pic>
        <p:nvPicPr>
          <p:cNvPr id="644" name="Google Shape;644;p81"/>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4545972" y="3938032"/>
            <a:ext cx="978222" cy="958260"/>
          </a:xfrm>
          <a:prstGeom prst="rect">
            <a:avLst/>
          </a:prstGeom>
          <a:noFill/>
          <a:ln>
            <a:noFill/>
          </a:ln>
        </p:spPr>
      </p:pic>
      <p:pic>
        <p:nvPicPr>
          <p:cNvPr id="645" name="Google Shape;645;p81"/>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6784126" y="3995404"/>
            <a:ext cx="940429" cy="882852"/>
          </a:xfrm>
          <a:prstGeom prst="rect">
            <a:avLst/>
          </a:prstGeom>
          <a:noFill/>
          <a:ln>
            <a:noFill/>
          </a:ln>
        </p:spPr>
      </p:pic>
      <p:sp>
        <p:nvSpPr>
          <p:cNvPr id="646" name="Google Shape;646;p81"/>
          <p:cNvSpPr txBox="1"/>
          <p:nvPr/>
        </p:nvSpPr>
        <p:spPr>
          <a:xfrm>
            <a:off x="3436973" y="4208191"/>
            <a:ext cx="980700" cy="392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458C43"/>
                </a:solidFill>
                <a:latin typeface="Arial"/>
                <a:ea typeface="Arial"/>
                <a:cs typeface="Arial"/>
                <a:sym typeface="Arial"/>
              </a:rPr>
              <a:t>Lock</a:t>
            </a:r>
            <a:endParaRPr sz="900" b="1">
              <a:solidFill>
                <a:schemeClr val="dk1"/>
              </a:solidFill>
              <a:latin typeface="Arial"/>
              <a:ea typeface="Arial"/>
              <a:cs typeface="Arial"/>
              <a:sym typeface="Arial"/>
            </a:endParaRPr>
          </a:p>
        </p:txBody>
      </p:sp>
      <p:sp>
        <p:nvSpPr>
          <p:cNvPr id="647" name="Google Shape;647;p81"/>
          <p:cNvSpPr txBox="1"/>
          <p:nvPr/>
        </p:nvSpPr>
        <p:spPr>
          <a:xfrm>
            <a:off x="5608674" y="4242747"/>
            <a:ext cx="980700" cy="392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458C43"/>
                </a:solidFill>
                <a:latin typeface="Arial"/>
                <a:ea typeface="Arial"/>
                <a:cs typeface="Arial"/>
                <a:sym typeface="Arial"/>
              </a:rPr>
              <a:t>Cover</a:t>
            </a:r>
            <a:endParaRPr sz="900" b="1">
              <a:solidFill>
                <a:schemeClr val="dk1"/>
              </a:solidFill>
              <a:latin typeface="Arial"/>
              <a:ea typeface="Arial"/>
              <a:cs typeface="Arial"/>
              <a:sym typeface="Arial"/>
            </a:endParaRPr>
          </a:p>
        </p:txBody>
      </p:sp>
      <p:sp>
        <p:nvSpPr>
          <p:cNvPr id="648" name="Google Shape;648;p81"/>
          <p:cNvSpPr txBox="1"/>
          <p:nvPr/>
        </p:nvSpPr>
        <p:spPr>
          <a:xfrm>
            <a:off x="7721894" y="4245406"/>
            <a:ext cx="1422000" cy="3924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458C43"/>
                </a:solidFill>
                <a:latin typeface="Arial"/>
                <a:ea typeface="Arial"/>
                <a:cs typeface="Arial"/>
                <a:sym typeface="Arial"/>
              </a:rPr>
              <a:t>Hold On</a:t>
            </a:r>
            <a:endParaRPr sz="900" b="1">
              <a:solidFill>
                <a:schemeClr val="dk1"/>
              </a:solidFill>
              <a:latin typeface="Arial"/>
              <a:ea typeface="Arial"/>
              <a:cs typeface="Arial"/>
              <a:sym typeface="Arial"/>
            </a:endParaRPr>
          </a:p>
        </p:txBody>
      </p:sp>
      <p:cxnSp>
        <p:nvCxnSpPr>
          <p:cNvPr id="649" name="Google Shape;649;p81"/>
          <p:cNvCxnSpPr/>
          <p:nvPr/>
        </p:nvCxnSpPr>
        <p:spPr>
          <a:xfrm>
            <a:off x="4401879" y="3955311"/>
            <a:ext cx="0" cy="924900"/>
          </a:xfrm>
          <a:prstGeom prst="straightConnector1">
            <a:avLst/>
          </a:prstGeom>
          <a:noFill/>
          <a:ln w="7150" cap="flat" cmpd="sng">
            <a:solidFill>
              <a:schemeClr val="accent1"/>
            </a:solidFill>
            <a:prstDash val="solid"/>
            <a:miter lim="8000"/>
            <a:headEnd type="none" w="sm" len="sm"/>
            <a:tailEnd type="none" w="sm" len="sm"/>
          </a:ln>
        </p:spPr>
      </p:cxnSp>
      <p:cxnSp>
        <p:nvCxnSpPr>
          <p:cNvPr id="650" name="Google Shape;650;p81"/>
          <p:cNvCxnSpPr/>
          <p:nvPr/>
        </p:nvCxnSpPr>
        <p:spPr>
          <a:xfrm>
            <a:off x="6669272" y="3973919"/>
            <a:ext cx="0" cy="924900"/>
          </a:xfrm>
          <a:prstGeom prst="straightConnector1">
            <a:avLst/>
          </a:prstGeom>
          <a:noFill/>
          <a:ln w="7150" cap="flat" cmpd="sng">
            <a:solidFill>
              <a:schemeClr val="accent1"/>
            </a:solidFill>
            <a:prstDash val="solid"/>
            <a:miter lim="8000"/>
            <a:headEnd type="none" w="sm" len="sm"/>
            <a:tailEnd type="none" w="sm" len="sm"/>
          </a:ln>
        </p:spPr>
      </p:cxnSp>
      <p:cxnSp>
        <p:nvCxnSpPr>
          <p:cNvPr id="651" name="Google Shape;651;p81"/>
          <p:cNvCxnSpPr/>
          <p:nvPr/>
        </p:nvCxnSpPr>
        <p:spPr>
          <a:xfrm>
            <a:off x="2251444" y="3942020"/>
            <a:ext cx="0" cy="924900"/>
          </a:xfrm>
          <a:prstGeom prst="straightConnector1">
            <a:avLst/>
          </a:prstGeom>
          <a:noFill/>
          <a:ln w="7150" cap="flat" cmpd="sng">
            <a:solidFill>
              <a:schemeClr val="accent1"/>
            </a:solidFill>
            <a:prstDash val="solid"/>
            <a:miter lim="8000"/>
            <a:headEnd type="none" w="sm" len="sm"/>
            <a:tailEnd type="none" w="sm" len="sm"/>
          </a:ln>
        </p:spPr>
      </p:cxn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pic>
        <p:nvPicPr>
          <p:cNvPr id="657" name="Google Shape;657;p82"/>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7337868" y="3642585"/>
            <a:ext cx="879336" cy="977038"/>
          </a:xfrm>
          <a:prstGeom prst="rect">
            <a:avLst/>
          </a:prstGeom>
          <a:noFill/>
          <a:ln>
            <a:noFill/>
          </a:ln>
        </p:spPr>
      </p:pic>
      <p:pic>
        <p:nvPicPr>
          <p:cNvPr id="658" name="Google Shape;658;p82"/>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7398419" y="3760099"/>
            <a:ext cx="974272" cy="1024173"/>
          </a:xfrm>
          <a:prstGeom prst="rect">
            <a:avLst/>
          </a:prstGeom>
          <a:noFill/>
          <a:ln>
            <a:noFill/>
          </a:ln>
        </p:spPr>
      </p:pic>
      <p:pic>
        <p:nvPicPr>
          <p:cNvPr id="659" name="Google Shape;659;p82"/>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546847" y="1740387"/>
            <a:ext cx="853547" cy="948385"/>
          </a:xfrm>
          <a:prstGeom prst="rect">
            <a:avLst/>
          </a:prstGeom>
          <a:noFill/>
          <a:ln>
            <a:noFill/>
          </a:ln>
        </p:spPr>
      </p:pic>
      <p:pic>
        <p:nvPicPr>
          <p:cNvPr id="660" name="Google Shape;660;p82"/>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3607397" y="1859285"/>
            <a:ext cx="945699" cy="994136"/>
          </a:xfrm>
          <a:prstGeom prst="rect">
            <a:avLst/>
          </a:prstGeom>
          <a:noFill/>
          <a:ln>
            <a:noFill/>
          </a:ln>
        </p:spPr>
      </p:pic>
      <p:pic>
        <p:nvPicPr>
          <p:cNvPr id="661" name="Google Shape;661;p82"/>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7397393" y="228599"/>
            <a:ext cx="1489869" cy="2041074"/>
          </a:xfrm>
          <a:prstGeom prst="rect">
            <a:avLst/>
          </a:prstGeom>
          <a:noFill/>
          <a:ln>
            <a:noFill/>
          </a:ln>
        </p:spPr>
      </p:pic>
      <p:sp>
        <p:nvSpPr>
          <p:cNvPr id="662" name="Google Shape;662;p82"/>
          <p:cNvSpPr txBox="1"/>
          <p:nvPr/>
        </p:nvSpPr>
        <p:spPr>
          <a:xfrm>
            <a:off x="273349" y="284600"/>
            <a:ext cx="6960300" cy="364800"/>
          </a:xfrm>
          <a:prstGeom prst="rect">
            <a:avLst/>
          </a:prstGeom>
          <a:noFill/>
          <a:ln>
            <a:noFill/>
          </a:ln>
        </p:spPr>
        <p:txBody>
          <a:bodyPr spcFirstLastPara="1" wrap="square" lIns="68575" tIns="34275" rIns="68575" bIns="34275" anchor="t" anchorCtr="0">
            <a:spAutoFit/>
          </a:bodyPr>
          <a:lstStyle/>
          <a:p>
            <a:pPr marL="0" marR="0" lvl="0" indent="0" algn="l" rtl="0">
              <a:lnSpc>
                <a:spcPct val="80000"/>
              </a:lnSpc>
              <a:spcBef>
                <a:spcPts val="0"/>
              </a:spcBef>
              <a:spcAft>
                <a:spcPts val="0"/>
              </a:spcAft>
              <a:buNone/>
            </a:pPr>
            <a:r>
              <a:rPr lang="en" sz="2400" b="1" i="0" u="none" strike="noStrike">
                <a:solidFill>
                  <a:schemeClr val="dk2"/>
                </a:solidFill>
                <a:latin typeface="Arial"/>
                <a:ea typeface="Arial"/>
                <a:cs typeface="Arial"/>
                <a:sym typeface="Arial"/>
              </a:rPr>
              <a:t>Let’s Model an Earthquake with ShakeAlert </a:t>
            </a:r>
            <a:endParaRPr sz="1200" b="1">
              <a:solidFill>
                <a:schemeClr val="dk2"/>
              </a:solidFill>
              <a:latin typeface="Montserrat"/>
              <a:ea typeface="Montserrat"/>
              <a:cs typeface="Montserrat"/>
              <a:sym typeface="Montserrat"/>
            </a:endParaRPr>
          </a:p>
        </p:txBody>
      </p:sp>
      <p:sp>
        <p:nvSpPr>
          <p:cNvPr id="663" name="Google Shape;663;p82"/>
          <p:cNvSpPr txBox="1"/>
          <p:nvPr/>
        </p:nvSpPr>
        <p:spPr>
          <a:xfrm>
            <a:off x="273485" y="633697"/>
            <a:ext cx="6666000" cy="618300"/>
          </a:xfrm>
          <a:prstGeom prst="rect">
            <a:avLst/>
          </a:prstGeom>
          <a:noFill/>
          <a:ln>
            <a:noFill/>
          </a:ln>
        </p:spPr>
        <p:txBody>
          <a:bodyPr spcFirstLastPara="1" wrap="square" lIns="84825" tIns="84825" rIns="84825" bIns="84825" anchor="t" anchorCtr="0">
            <a:noAutofit/>
          </a:bodyPr>
          <a:lstStyle/>
          <a:p>
            <a:pPr marL="0" marR="0" lvl="0" indent="0" algn="l" rtl="0">
              <a:lnSpc>
                <a:spcPct val="90000"/>
              </a:lnSpc>
              <a:spcBef>
                <a:spcPts val="0"/>
              </a:spcBef>
              <a:spcAft>
                <a:spcPts val="0"/>
              </a:spcAft>
              <a:buClr>
                <a:schemeClr val="dk2"/>
              </a:buClr>
              <a:buSzPts val="1800"/>
              <a:buFont typeface="Arial"/>
              <a:buNone/>
            </a:pPr>
            <a:r>
              <a:rPr lang="en" sz="1800">
                <a:solidFill>
                  <a:schemeClr val="dk2"/>
                </a:solidFill>
                <a:latin typeface="Arial"/>
                <a:ea typeface="Arial"/>
                <a:cs typeface="Arial"/>
                <a:sym typeface="Arial"/>
              </a:rPr>
              <a:t>Will the students be able to </a:t>
            </a:r>
            <a:r>
              <a:rPr lang="en" sz="1800" b="1">
                <a:solidFill>
                  <a:schemeClr val="accent1"/>
                </a:solidFill>
                <a:latin typeface="Arial"/>
                <a:ea typeface="Arial"/>
                <a:cs typeface="Arial"/>
                <a:sym typeface="Arial"/>
              </a:rPr>
              <a:t>DROP</a:t>
            </a:r>
            <a:r>
              <a:rPr lang="en" sz="1800">
                <a:solidFill>
                  <a:schemeClr val="dk2"/>
                </a:solidFill>
                <a:latin typeface="Arial"/>
                <a:ea typeface="Arial"/>
                <a:cs typeface="Arial"/>
                <a:sym typeface="Arial"/>
              </a:rPr>
              <a:t>, </a:t>
            </a:r>
            <a:r>
              <a:rPr lang="en" sz="1800" b="1">
                <a:solidFill>
                  <a:schemeClr val="accent1"/>
                </a:solidFill>
                <a:latin typeface="Arial"/>
                <a:ea typeface="Arial"/>
                <a:cs typeface="Arial"/>
                <a:sym typeface="Arial"/>
              </a:rPr>
              <a:t>COVER</a:t>
            </a:r>
            <a:r>
              <a:rPr lang="en" sz="1800">
                <a:solidFill>
                  <a:schemeClr val="dk2"/>
                </a:solidFill>
                <a:latin typeface="Arial"/>
                <a:ea typeface="Arial"/>
                <a:cs typeface="Arial"/>
                <a:sym typeface="Arial"/>
              </a:rPr>
              <a:t>, and </a:t>
            </a:r>
            <a:r>
              <a:rPr lang="en" sz="1800" b="1">
                <a:solidFill>
                  <a:schemeClr val="accent1"/>
                </a:solidFill>
                <a:latin typeface="Arial"/>
                <a:ea typeface="Arial"/>
                <a:cs typeface="Arial"/>
                <a:sym typeface="Arial"/>
              </a:rPr>
              <a:t>HOLD ON </a:t>
            </a:r>
            <a:r>
              <a:rPr lang="en" sz="1800">
                <a:solidFill>
                  <a:schemeClr val="dk2"/>
                </a:solidFill>
                <a:latin typeface="Arial"/>
                <a:ea typeface="Arial"/>
                <a:cs typeface="Arial"/>
                <a:sym typeface="Arial"/>
              </a:rPr>
              <a:t>before the stronger </a:t>
            </a:r>
            <a:r>
              <a:rPr lang="en" sz="1800" b="1">
                <a:solidFill>
                  <a:schemeClr val="accent3"/>
                </a:solidFill>
                <a:latin typeface="Arial"/>
                <a:ea typeface="Arial"/>
                <a:cs typeface="Arial"/>
                <a:sym typeface="Arial"/>
              </a:rPr>
              <a:t>S-Wave </a:t>
            </a:r>
            <a:r>
              <a:rPr lang="en" sz="1800">
                <a:solidFill>
                  <a:schemeClr val="dk2"/>
                </a:solidFill>
                <a:latin typeface="Arial"/>
                <a:ea typeface="Arial"/>
                <a:cs typeface="Arial"/>
                <a:sym typeface="Arial"/>
              </a:rPr>
              <a:t>arrives? </a:t>
            </a:r>
            <a:endParaRPr sz="1100"/>
          </a:p>
          <a:p>
            <a:pPr marL="0" marR="0" lvl="0" indent="0" algn="l" rtl="0">
              <a:lnSpc>
                <a:spcPct val="90000"/>
              </a:lnSpc>
              <a:spcBef>
                <a:spcPts val="1100"/>
              </a:spcBef>
              <a:spcAft>
                <a:spcPts val="1100"/>
              </a:spcAft>
              <a:buClr>
                <a:schemeClr val="dk1"/>
              </a:buClr>
              <a:buSzPts val="1800"/>
              <a:buFont typeface="Arial"/>
              <a:buNone/>
            </a:pPr>
            <a:endParaRPr sz="1800">
              <a:solidFill>
                <a:schemeClr val="dk2"/>
              </a:solidFill>
              <a:latin typeface="Arial"/>
              <a:ea typeface="Arial"/>
              <a:cs typeface="Arial"/>
              <a:sym typeface="Arial"/>
            </a:endParaRPr>
          </a:p>
        </p:txBody>
      </p:sp>
      <p:pic>
        <p:nvPicPr>
          <p:cNvPr id="664" name="Google Shape;664;p82"/>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7818625" y="979714"/>
            <a:ext cx="560898" cy="1258981"/>
          </a:xfrm>
          <a:prstGeom prst="rect">
            <a:avLst/>
          </a:prstGeom>
          <a:noFill/>
          <a:ln>
            <a:noFill/>
          </a:ln>
        </p:spPr>
      </p:pic>
      <p:sp>
        <p:nvSpPr>
          <p:cNvPr id="665" name="Google Shape;665;p82"/>
          <p:cNvSpPr/>
          <p:nvPr/>
        </p:nvSpPr>
        <p:spPr>
          <a:xfrm>
            <a:off x="1333951" y="1713362"/>
            <a:ext cx="8134826" cy="2929556"/>
          </a:xfrm>
          <a:custGeom>
            <a:avLst/>
            <a:gdLst/>
            <a:ahLst/>
            <a:cxnLst/>
            <a:rect l="l" t="t" r="r" b="b"/>
            <a:pathLst>
              <a:path w="327918" h="156243" extrusionOk="0">
                <a:moveTo>
                  <a:pt x="0" y="65340"/>
                </a:moveTo>
                <a:cubicBezTo>
                  <a:pt x="7359" y="55682"/>
                  <a:pt x="18046" y="-11831"/>
                  <a:pt x="41808" y="1813"/>
                </a:cubicBezTo>
                <a:cubicBezTo>
                  <a:pt x="65570" y="15457"/>
                  <a:pt x="112286" y="145967"/>
                  <a:pt x="142570" y="147203"/>
                </a:cubicBezTo>
                <a:cubicBezTo>
                  <a:pt x="172854" y="148439"/>
                  <a:pt x="197913" y="11225"/>
                  <a:pt x="223514" y="9232"/>
                </a:cubicBezTo>
                <a:cubicBezTo>
                  <a:pt x="249116" y="7239"/>
                  <a:pt x="282533" y="155561"/>
                  <a:pt x="327918" y="156243"/>
                </a:cubicBezTo>
              </a:path>
            </a:pathLst>
          </a:custGeom>
          <a:noFill/>
          <a:ln w="19050" cap="flat" cmpd="sng">
            <a:solidFill>
              <a:schemeClr val="accent3"/>
            </a:solidFill>
            <a:prstDash val="dot"/>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Montserrat"/>
              <a:ea typeface="Montserrat"/>
              <a:cs typeface="Montserrat"/>
              <a:sym typeface="Montserrat"/>
            </a:endParaRPr>
          </a:p>
        </p:txBody>
      </p:sp>
      <p:cxnSp>
        <p:nvCxnSpPr>
          <p:cNvPr id="666" name="Google Shape;666;p82"/>
          <p:cNvCxnSpPr/>
          <p:nvPr/>
        </p:nvCxnSpPr>
        <p:spPr>
          <a:xfrm>
            <a:off x="1374957" y="3172718"/>
            <a:ext cx="7769100" cy="0"/>
          </a:xfrm>
          <a:prstGeom prst="straightConnector1">
            <a:avLst/>
          </a:prstGeom>
          <a:noFill/>
          <a:ln w="19050" cap="flat" cmpd="sng">
            <a:solidFill>
              <a:srgbClr val="E39A04"/>
            </a:solidFill>
            <a:prstDash val="dash"/>
            <a:round/>
            <a:headEnd type="none" w="sm" len="sm"/>
            <a:tailEnd type="none" w="sm" len="sm"/>
          </a:ln>
        </p:spPr>
      </p:cxnSp>
      <p:pic>
        <p:nvPicPr>
          <p:cNvPr id="667" name="Google Shape;667;p82"/>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883843" y="1737438"/>
            <a:ext cx="1093041" cy="1417019"/>
          </a:xfrm>
          <a:prstGeom prst="rect">
            <a:avLst/>
          </a:prstGeom>
          <a:noFill/>
          <a:ln>
            <a:noFill/>
          </a:ln>
        </p:spPr>
      </p:pic>
      <p:pic>
        <p:nvPicPr>
          <p:cNvPr id="668" name="Google Shape;668;p82"/>
          <p:cNvPicPr preferRelativeResize="0"/>
          <p:nvPr/>
        </p:nvPicPr>
        <p:blipFill rotWithShape="1">
          <a:blip r:embed="rId10" cstate="print">
            <a:alphaModFix/>
            <a:extLst>
              <a:ext uri="{28A0092B-C50C-407E-A947-70E740481C1C}">
                <a14:useLocalDpi xmlns:a14="http://schemas.microsoft.com/office/drawing/2010/main"/>
              </a:ext>
            </a:extLst>
          </a:blip>
          <a:srcRect/>
          <a:stretch/>
        </p:blipFill>
        <p:spPr>
          <a:xfrm>
            <a:off x="273496" y="2076773"/>
            <a:ext cx="1075885" cy="1417019"/>
          </a:xfrm>
          <a:prstGeom prst="rect">
            <a:avLst/>
          </a:prstGeom>
          <a:noFill/>
          <a:ln>
            <a:noFill/>
          </a:ln>
        </p:spPr>
      </p:pic>
      <p:pic>
        <p:nvPicPr>
          <p:cNvPr id="669" name="Google Shape;669;p82"/>
          <p:cNvPicPr preferRelativeResize="0"/>
          <p:nvPr/>
        </p:nvPicPr>
        <p:blipFill rotWithShape="1">
          <a:blip r:embed="rId11" cstate="print">
            <a:alphaModFix/>
            <a:extLst>
              <a:ext uri="{28A0092B-C50C-407E-A947-70E740481C1C}">
                <a14:useLocalDpi xmlns:a14="http://schemas.microsoft.com/office/drawing/2010/main"/>
              </a:ext>
            </a:extLst>
          </a:blip>
          <a:srcRect l="-6366" r="-8339"/>
          <a:stretch/>
        </p:blipFill>
        <p:spPr>
          <a:xfrm>
            <a:off x="165119" y="3696746"/>
            <a:ext cx="2182875" cy="1458379"/>
          </a:xfrm>
          <a:prstGeom prst="rect">
            <a:avLst/>
          </a:prstGeom>
          <a:noFill/>
          <a:ln>
            <a:noFill/>
          </a:ln>
        </p:spPr>
      </p:pic>
      <p:pic>
        <p:nvPicPr>
          <p:cNvPr id="670" name="Google Shape;670;p82"/>
          <p:cNvPicPr preferRelativeResize="0"/>
          <p:nvPr/>
        </p:nvPicPr>
        <p:blipFill rotWithShape="1">
          <a:blip r:embed="rId12" cstate="print">
            <a:alphaModFix/>
            <a:extLst>
              <a:ext uri="{28A0092B-C50C-407E-A947-70E740481C1C}">
                <a14:useLocalDpi xmlns:a14="http://schemas.microsoft.com/office/drawing/2010/main"/>
              </a:ext>
            </a:extLst>
          </a:blip>
          <a:srcRect/>
          <a:stretch/>
        </p:blipFill>
        <p:spPr>
          <a:xfrm>
            <a:off x="2351239" y="1502135"/>
            <a:ext cx="881821" cy="1596312"/>
          </a:xfrm>
          <a:prstGeom prst="rect">
            <a:avLst/>
          </a:prstGeom>
          <a:noFill/>
          <a:ln>
            <a:noFill/>
          </a:ln>
        </p:spPr>
      </p:pic>
      <p:pic>
        <p:nvPicPr>
          <p:cNvPr id="671" name="Google Shape;671;p82"/>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a:off x="2580496" y="2138243"/>
            <a:ext cx="387102" cy="959340"/>
          </a:xfrm>
          <a:prstGeom prst="rect">
            <a:avLst/>
          </a:prstGeom>
          <a:noFill/>
          <a:ln>
            <a:noFill/>
          </a:ln>
        </p:spPr>
      </p:pic>
      <p:pic>
        <p:nvPicPr>
          <p:cNvPr id="672" name="Google Shape;672;p82"/>
          <p:cNvPicPr preferRelativeResize="0"/>
          <p:nvPr/>
        </p:nvPicPr>
        <p:blipFill rotWithShape="1">
          <a:blip r:embed="rId14" cstate="print">
            <a:alphaModFix/>
            <a:extLst>
              <a:ext uri="{28A0092B-C50C-407E-A947-70E740481C1C}">
                <a14:useLocalDpi xmlns:a14="http://schemas.microsoft.com/office/drawing/2010/main"/>
              </a:ext>
            </a:extLst>
          </a:blip>
          <a:srcRect/>
          <a:stretch/>
        </p:blipFill>
        <p:spPr>
          <a:xfrm>
            <a:off x="2461603" y="3923030"/>
            <a:ext cx="1609655" cy="1220470"/>
          </a:xfrm>
          <a:prstGeom prst="rect">
            <a:avLst/>
          </a:prstGeom>
          <a:noFill/>
          <a:ln>
            <a:noFill/>
          </a:ln>
        </p:spPr>
      </p:pic>
      <p:pic>
        <p:nvPicPr>
          <p:cNvPr id="673" name="Google Shape;673;p82"/>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3206912" y="1767717"/>
            <a:ext cx="1093041" cy="1417019"/>
          </a:xfrm>
          <a:prstGeom prst="rect">
            <a:avLst/>
          </a:prstGeom>
          <a:noFill/>
          <a:ln>
            <a:noFill/>
          </a:ln>
        </p:spPr>
      </p:pic>
      <p:pic>
        <p:nvPicPr>
          <p:cNvPr id="674" name="Google Shape;674;p82"/>
          <p:cNvPicPr preferRelativeResize="0"/>
          <p:nvPr/>
        </p:nvPicPr>
        <p:blipFill rotWithShape="1">
          <a:blip r:embed="rId10" cstate="print">
            <a:alphaModFix/>
            <a:extLst>
              <a:ext uri="{28A0092B-C50C-407E-A947-70E740481C1C}">
                <a14:useLocalDpi xmlns:a14="http://schemas.microsoft.com/office/drawing/2010/main"/>
              </a:ext>
            </a:extLst>
          </a:blip>
          <a:srcRect/>
          <a:stretch/>
        </p:blipFill>
        <p:spPr>
          <a:xfrm>
            <a:off x="1349390" y="1231681"/>
            <a:ext cx="1075885" cy="1417019"/>
          </a:xfrm>
          <a:prstGeom prst="rect">
            <a:avLst/>
          </a:prstGeom>
          <a:noFill/>
          <a:ln>
            <a:noFill/>
          </a:ln>
        </p:spPr>
      </p:pic>
      <p:pic>
        <p:nvPicPr>
          <p:cNvPr id="675" name="Google Shape;675;p82"/>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7921534" y="1767717"/>
            <a:ext cx="1093041" cy="1417019"/>
          </a:xfrm>
          <a:prstGeom prst="rect">
            <a:avLst/>
          </a:prstGeom>
          <a:noFill/>
          <a:ln>
            <a:noFill/>
          </a:ln>
        </p:spPr>
      </p:pic>
      <p:pic>
        <p:nvPicPr>
          <p:cNvPr id="676" name="Google Shape;676;p82"/>
          <p:cNvPicPr preferRelativeResize="0"/>
          <p:nvPr/>
        </p:nvPicPr>
        <p:blipFill rotWithShape="1">
          <a:blip r:embed="rId10" cstate="print">
            <a:alphaModFix/>
            <a:extLst>
              <a:ext uri="{28A0092B-C50C-407E-A947-70E740481C1C}">
                <a14:useLocalDpi xmlns:a14="http://schemas.microsoft.com/office/drawing/2010/main"/>
              </a:ext>
            </a:extLst>
          </a:blip>
          <a:srcRect/>
          <a:stretch/>
        </p:blipFill>
        <p:spPr>
          <a:xfrm>
            <a:off x="4335262" y="3671356"/>
            <a:ext cx="1075885" cy="141701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69"/>
                                        </p:tgtEl>
                                        <p:attrNameLst>
                                          <p:attrName>style.visibility</p:attrName>
                                        </p:attrNameLst>
                                      </p:cBhvr>
                                      <p:to>
                                        <p:strVal val="visible"/>
                                      </p:to>
                                    </p:set>
                                    <p:anim calcmode="lin" valueType="num">
                                      <p:cBhvr additive="base">
                                        <p:cTn id="7" dur="1000"/>
                                        <p:tgtEl>
                                          <p:spTgt spid="669"/>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6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6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667"/>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66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671"/>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6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7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73"/>
                                        </p:tgtEl>
                                        <p:attrNameLst>
                                          <p:attrName>style.visibility</p:attrName>
                                        </p:attrNameLst>
                                      </p:cBhvr>
                                      <p:to>
                                        <p:strVal val="visible"/>
                                      </p:to>
                                    </p:set>
                                  </p:childTnLst>
                                </p:cTn>
                              </p:par>
                              <p:par>
                                <p:cTn id="31" presetID="2" presetClass="entr" presetSubtype="4" fill="hold" nodeType="withEffect">
                                  <p:stCondLst>
                                    <p:cond delay="0"/>
                                  </p:stCondLst>
                                  <p:childTnLst>
                                    <p:set>
                                      <p:cBhvr>
                                        <p:cTn id="32" dur="1" fill="hold">
                                          <p:stCondLst>
                                            <p:cond delay="0"/>
                                          </p:stCondLst>
                                        </p:cTn>
                                        <p:tgtEl>
                                          <p:spTgt spid="672"/>
                                        </p:tgtEl>
                                        <p:attrNameLst>
                                          <p:attrName>style.visibility</p:attrName>
                                        </p:attrNameLst>
                                      </p:cBhvr>
                                      <p:to>
                                        <p:strVal val="visible"/>
                                      </p:to>
                                    </p:set>
                                    <p:anim calcmode="lin" valueType="num">
                                      <p:cBhvr additive="base">
                                        <p:cTn id="33" dur="1000"/>
                                        <p:tgtEl>
                                          <p:spTgt spid="67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661"/>
                                        </p:tgtEl>
                                        <p:attrNameLst>
                                          <p:attrName>style.visibility</p:attrName>
                                        </p:attrNameLst>
                                      </p:cBhvr>
                                      <p:to>
                                        <p:strVal val="visible"/>
                                      </p:to>
                                    </p:set>
                                  </p:childTnLst>
                                </p:cTn>
                              </p:par>
                              <p:par>
                                <p:cTn id="38" presetID="1" presetClass="exit" presetSubtype="0" fill="hold" nodeType="withEffect">
                                  <p:stCondLst>
                                    <p:cond delay="0"/>
                                  </p:stCondLst>
                                  <p:childTnLst>
                                    <p:set>
                                      <p:cBhvr>
                                        <p:cTn id="39" dur="1" fill="hold">
                                          <p:stCondLst>
                                            <p:cond delay="0"/>
                                          </p:stCondLst>
                                        </p:cTn>
                                        <p:tgtEl>
                                          <p:spTgt spid="664"/>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67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675"/>
                                        </p:tgtEl>
                                        <p:attrNameLst>
                                          <p:attrName>style.visibility</p:attrName>
                                        </p:attrNameLst>
                                      </p:cBhvr>
                                      <p:to>
                                        <p:strVal val="visible"/>
                                      </p:to>
                                    </p:set>
                                  </p:childTnLst>
                                </p:cTn>
                              </p:par>
                              <p:par>
                                <p:cTn id="44" presetID="1" presetClass="exit" presetSubtype="0" fill="hold" nodeType="withEffect">
                                  <p:stCondLst>
                                    <p:cond delay="0"/>
                                  </p:stCondLst>
                                  <p:childTnLst>
                                    <p:set>
                                      <p:cBhvr>
                                        <p:cTn id="45" dur="1" fill="hold">
                                          <p:stCondLst>
                                            <p:cond delay="0"/>
                                          </p:stCondLst>
                                        </p:cTn>
                                        <p:tgtEl>
                                          <p:spTgt spid="674"/>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673"/>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659"/>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657"/>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658"/>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6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83" title="ShakeAlertReady_PocketFolder_DIFFERENT SITUS.png"/>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698550" y="488575"/>
            <a:ext cx="6405299" cy="4224426"/>
          </a:xfrm>
          <a:prstGeom prst="rect">
            <a:avLst/>
          </a:prstGeom>
          <a:noFill/>
          <a:ln>
            <a:noFill/>
          </a:ln>
        </p:spPr>
      </p:pic>
      <p:sp>
        <p:nvSpPr>
          <p:cNvPr id="683" name="Google Shape;683;p83"/>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50</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89" name="Google Shape;689;p84"/>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344625" y="437425"/>
            <a:ext cx="4454751" cy="4536801"/>
          </a:xfrm>
          <a:prstGeom prst="rect">
            <a:avLst/>
          </a:prstGeom>
          <a:noFill/>
          <a:ln>
            <a:noFill/>
          </a:ln>
        </p:spPr>
      </p:pic>
      <p:sp>
        <p:nvSpPr>
          <p:cNvPr id="690" name="Google Shape;690;p84"/>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51</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85"/>
          <p:cNvSpPr txBox="1">
            <a:spLocks noGrp="1"/>
          </p:cNvSpPr>
          <p:nvPr>
            <p:ph type="title"/>
          </p:nvPr>
        </p:nvSpPr>
        <p:spPr>
          <a:xfrm>
            <a:off x="393493" y="753900"/>
            <a:ext cx="6127200" cy="2139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500"/>
              <a:buFont typeface="Arial"/>
              <a:buNone/>
            </a:pPr>
            <a:r>
              <a:rPr lang="en"/>
              <a:t>Evaluate</a:t>
            </a:r>
            <a:endParaRPr/>
          </a:p>
        </p:txBody>
      </p:sp>
      <p:sp>
        <p:nvSpPr>
          <p:cNvPr id="696" name="Google Shape;696;p85"/>
          <p:cNvSpPr txBox="1">
            <a:spLocks noGrp="1"/>
          </p:cNvSpPr>
          <p:nvPr>
            <p:ph type="body" idx="1"/>
          </p:nvPr>
        </p:nvSpPr>
        <p:spPr>
          <a:xfrm>
            <a:off x="393493" y="3141006"/>
            <a:ext cx="6127200" cy="1125000"/>
          </a:xfrm>
          <a:prstGeom prst="rect">
            <a:avLst/>
          </a:prstGeom>
          <a:noFill/>
          <a:ln>
            <a:noFill/>
          </a:ln>
        </p:spPr>
        <p:txBody>
          <a:bodyPr spcFirstLastPara="1" wrap="square" lIns="91425" tIns="45700" rIns="91425" bIns="45700" anchor="t" anchorCtr="0">
            <a:normAutofit/>
          </a:bodyPr>
          <a:lstStyle/>
          <a:p>
            <a:pPr marL="7938" lvl="0" indent="0" algn="l" rtl="0">
              <a:spcBef>
                <a:spcPts val="750"/>
              </a:spcBef>
              <a:spcAft>
                <a:spcPts val="0"/>
              </a:spcAft>
              <a:buSzPts val="1800"/>
              <a:buNone/>
            </a:pPr>
            <a:r>
              <a:rPr lang="en"/>
              <a:t>Planning for Earthquake-related Education</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p86"/>
          <p:cNvSpPr txBox="1">
            <a:spLocks noGrp="1"/>
          </p:cNvSpPr>
          <p:nvPr>
            <p:ph type="title"/>
          </p:nvPr>
        </p:nvSpPr>
        <p:spPr>
          <a:xfrm>
            <a:off x="312963" y="427616"/>
            <a:ext cx="8537100" cy="10086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accent1"/>
              </a:buClr>
              <a:buSzPts val="2700"/>
              <a:buFont typeface="Arial"/>
              <a:buNone/>
            </a:pPr>
            <a:r>
              <a:rPr lang="en" sz="2700"/>
              <a:t>Waves are what move you! </a:t>
            </a:r>
            <a:br>
              <a:rPr lang="en"/>
            </a:br>
            <a:r>
              <a:rPr lang="en">
                <a:solidFill>
                  <a:schemeClr val="dk2"/>
                </a:solidFill>
              </a:rPr>
              <a:t>Other Middle School Science Standards</a:t>
            </a:r>
            <a:endParaRPr/>
          </a:p>
        </p:txBody>
      </p:sp>
      <p:sp>
        <p:nvSpPr>
          <p:cNvPr id="702" name="Google Shape;702;p86"/>
          <p:cNvSpPr txBox="1">
            <a:spLocks noGrp="1"/>
          </p:cNvSpPr>
          <p:nvPr>
            <p:ph type="body" idx="1"/>
          </p:nvPr>
        </p:nvSpPr>
        <p:spPr>
          <a:xfrm>
            <a:off x="312975" y="1308904"/>
            <a:ext cx="8537100" cy="940500"/>
          </a:xfrm>
          <a:prstGeom prst="rect">
            <a:avLst/>
          </a:prstGeom>
          <a:noFill/>
          <a:ln>
            <a:noFill/>
          </a:ln>
        </p:spPr>
        <p:txBody>
          <a:bodyPr spcFirstLastPara="1" wrap="square" lIns="68575" tIns="34275" rIns="68575" bIns="34275" anchor="t" anchorCtr="0">
            <a:noAutofit/>
          </a:bodyPr>
          <a:lstStyle/>
          <a:p>
            <a:pPr marL="457200" lvl="0" indent="-317500" algn="l" rtl="0">
              <a:lnSpc>
                <a:spcPct val="115000"/>
              </a:lnSpc>
              <a:spcBef>
                <a:spcPts val="0"/>
              </a:spcBef>
              <a:spcAft>
                <a:spcPts val="0"/>
              </a:spcAft>
              <a:buSzPts val="1400"/>
              <a:buFont typeface="Wingdings" pitchFamily="2" charset="2"/>
              <a:buChar char="§"/>
            </a:pPr>
            <a:r>
              <a:rPr lang="en" sz="1500" b="1" dirty="0">
                <a:solidFill>
                  <a:srgbClr val="0E101A"/>
                </a:solidFill>
              </a:rPr>
              <a:t>MS-PS4 (Waves and Their Application in Technologies)</a:t>
            </a:r>
            <a:endParaRPr sz="1500" b="1" dirty="0">
              <a:solidFill>
                <a:srgbClr val="0E101A"/>
              </a:solidFill>
            </a:endParaRPr>
          </a:p>
          <a:p>
            <a:pPr marL="457200" lvl="0" indent="0" algn="l" rtl="0">
              <a:lnSpc>
                <a:spcPct val="115000"/>
              </a:lnSpc>
              <a:spcBef>
                <a:spcPts val="0"/>
              </a:spcBef>
              <a:spcAft>
                <a:spcPts val="0"/>
              </a:spcAft>
              <a:buNone/>
            </a:pPr>
            <a:r>
              <a:rPr lang="en" sz="1500" b="1" dirty="0">
                <a:solidFill>
                  <a:srgbClr val="BF9000"/>
                </a:solidFill>
              </a:rPr>
              <a:t>1. Use mathematical representations to describe a simple model for waves that includes how the amplitude of a wave is related to the energy in a wave. </a:t>
            </a:r>
            <a:endParaRPr sz="1500" b="1" dirty="0">
              <a:solidFill>
                <a:srgbClr val="BF9000"/>
              </a:solidFill>
            </a:endParaRPr>
          </a:p>
          <a:p>
            <a:pPr marL="457200" lvl="0" indent="0" algn="l" rtl="0">
              <a:lnSpc>
                <a:spcPct val="115000"/>
              </a:lnSpc>
              <a:spcBef>
                <a:spcPts val="0"/>
              </a:spcBef>
              <a:spcAft>
                <a:spcPts val="0"/>
              </a:spcAft>
              <a:buNone/>
            </a:pPr>
            <a:endParaRPr sz="1500" b="1" dirty="0">
              <a:solidFill>
                <a:srgbClr val="BF9000"/>
              </a:solidFill>
            </a:endParaRPr>
          </a:p>
        </p:txBody>
      </p:sp>
      <p:sp>
        <p:nvSpPr>
          <p:cNvPr id="703" name="Google Shape;703;p86"/>
          <p:cNvSpPr txBox="1"/>
          <p:nvPr/>
        </p:nvSpPr>
        <p:spPr>
          <a:xfrm>
            <a:off x="297600" y="2044029"/>
            <a:ext cx="8537100" cy="25359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sz="1500" dirty="0">
                <a:solidFill>
                  <a:srgbClr val="0E101A"/>
                </a:solidFill>
              </a:rPr>
              <a:t>3. Integrate qualitative scientific and technical information to support the claim that digitized signals are a more reliable way to encode and transmit information than analog signals.</a:t>
            </a:r>
            <a:endParaRPr sz="1500" dirty="0">
              <a:solidFill>
                <a:srgbClr val="0E101A"/>
              </a:solidFill>
            </a:endParaRPr>
          </a:p>
          <a:p>
            <a:pPr marL="457200" lvl="0" indent="-317500" algn="l" rtl="0">
              <a:lnSpc>
                <a:spcPct val="115000"/>
              </a:lnSpc>
              <a:spcBef>
                <a:spcPts val="0"/>
              </a:spcBef>
              <a:spcAft>
                <a:spcPts val="0"/>
              </a:spcAft>
              <a:buClr>
                <a:schemeClr val="accent1"/>
              </a:buClr>
              <a:buSzPts val="1400"/>
              <a:buFont typeface="Wingdings" pitchFamily="2" charset="2"/>
              <a:buChar char="§"/>
            </a:pPr>
            <a:r>
              <a:rPr lang="en" sz="1500" b="1" dirty="0">
                <a:solidFill>
                  <a:srgbClr val="0E101A"/>
                </a:solidFill>
              </a:rPr>
              <a:t>MS-ESS2 (Earth’s Systems)</a:t>
            </a:r>
            <a:endParaRPr sz="1500" b="1" dirty="0">
              <a:solidFill>
                <a:srgbClr val="0E101A"/>
              </a:solidFill>
            </a:endParaRPr>
          </a:p>
          <a:p>
            <a:pPr marL="457200" lvl="0" indent="0" algn="l" rtl="0">
              <a:lnSpc>
                <a:spcPct val="115000"/>
              </a:lnSpc>
              <a:spcBef>
                <a:spcPts val="0"/>
              </a:spcBef>
              <a:spcAft>
                <a:spcPts val="0"/>
              </a:spcAft>
              <a:buNone/>
            </a:pPr>
            <a:r>
              <a:rPr lang="en" sz="1500" dirty="0">
                <a:solidFill>
                  <a:srgbClr val="0E101A"/>
                </a:solidFill>
              </a:rPr>
              <a:t>2. Construct an explanation based on evidence for how geoscience processes have changed Earth's surface at varying time and spatial scales.</a:t>
            </a:r>
            <a:endParaRPr sz="1500" dirty="0">
              <a:solidFill>
                <a:srgbClr val="0E101A"/>
              </a:solidFill>
            </a:endParaRPr>
          </a:p>
          <a:p>
            <a:pPr marL="457200" lvl="0" indent="0" algn="l" rtl="0">
              <a:lnSpc>
                <a:spcPct val="115000"/>
              </a:lnSpc>
              <a:spcBef>
                <a:spcPts val="0"/>
              </a:spcBef>
              <a:spcAft>
                <a:spcPts val="0"/>
              </a:spcAft>
              <a:buNone/>
            </a:pPr>
            <a:r>
              <a:rPr lang="en" sz="1500" dirty="0">
                <a:solidFill>
                  <a:srgbClr val="0E101A"/>
                </a:solidFill>
              </a:rPr>
              <a:t>3. Analyze and interpret data on the distribution of fossils and rocks, continental shapes, and seafloor structures to provide evidence of the past plate motions.</a:t>
            </a:r>
            <a:endParaRPr sz="1500" dirty="0">
              <a:solidFill>
                <a:srgbClr val="0E101A"/>
              </a:solidFill>
            </a:endParaRPr>
          </a:p>
          <a:p>
            <a:pPr marL="457200" lvl="0" indent="-317500" algn="l" rtl="0">
              <a:lnSpc>
                <a:spcPct val="115000"/>
              </a:lnSpc>
              <a:spcBef>
                <a:spcPts val="0"/>
              </a:spcBef>
              <a:spcAft>
                <a:spcPts val="0"/>
              </a:spcAft>
              <a:buClr>
                <a:schemeClr val="accent1"/>
              </a:buClr>
              <a:buSzPts val="1400"/>
              <a:buFont typeface="Wingdings" pitchFamily="2" charset="2"/>
              <a:buChar char="§"/>
            </a:pPr>
            <a:r>
              <a:rPr lang="en" sz="1500" b="1" dirty="0">
                <a:solidFill>
                  <a:srgbClr val="0E101A"/>
                </a:solidFill>
              </a:rPr>
              <a:t>MS-ESS3-2 (Natural Hazards Data Interpretation)</a:t>
            </a:r>
            <a:endParaRPr sz="1500" b="1" dirty="0">
              <a:solidFill>
                <a:srgbClr val="0E101A"/>
              </a:solidFill>
            </a:endParaRPr>
          </a:p>
          <a:p>
            <a:pPr marL="457200" lvl="0" indent="0" algn="l" rtl="0">
              <a:lnSpc>
                <a:spcPct val="115000"/>
              </a:lnSpc>
              <a:spcBef>
                <a:spcPts val="0"/>
              </a:spcBef>
              <a:spcAft>
                <a:spcPts val="0"/>
              </a:spcAft>
              <a:buNone/>
            </a:pPr>
            <a:r>
              <a:rPr lang="en" sz="1500" dirty="0">
                <a:solidFill>
                  <a:srgbClr val="0E101A"/>
                </a:solidFill>
              </a:rPr>
              <a:t>Analyze and interpret data on natural hazards to forecast future catastrophic events and inform the development of technologies to mitigate their effects.</a:t>
            </a:r>
            <a:endParaRPr sz="1500" dirty="0">
              <a:solidFill>
                <a:srgbClr val="0E101A"/>
              </a:solidFill>
            </a:endParaRPr>
          </a:p>
        </p:txBody>
      </p:sp>
      <p:sp>
        <p:nvSpPr>
          <p:cNvPr id="704" name="Google Shape;704;p86"/>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53</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87"/>
          <p:cNvSpPr txBox="1">
            <a:spLocks noGrp="1"/>
          </p:cNvSpPr>
          <p:nvPr>
            <p:ph type="title"/>
          </p:nvPr>
        </p:nvSpPr>
        <p:spPr>
          <a:xfrm>
            <a:off x="312963" y="637878"/>
            <a:ext cx="8537100" cy="4074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
              <a:t>Reflect</a:t>
            </a:r>
            <a:endParaRPr/>
          </a:p>
        </p:txBody>
      </p:sp>
      <p:sp>
        <p:nvSpPr>
          <p:cNvPr id="710" name="Google Shape;710;p87"/>
          <p:cNvSpPr txBox="1">
            <a:spLocks noGrp="1"/>
          </p:cNvSpPr>
          <p:nvPr>
            <p:ph type="body" idx="1"/>
          </p:nvPr>
        </p:nvSpPr>
        <p:spPr>
          <a:xfrm>
            <a:off x="312739" y="938798"/>
            <a:ext cx="8537100" cy="3299400"/>
          </a:xfrm>
          <a:prstGeom prst="rect">
            <a:avLst/>
          </a:prstGeom>
        </p:spPr>
        <p:txBody>
          <a:bodyPr spcFirstLastPara="1" wrap="square" lIns="91425" tIns="45700" rIns="91425" bIns="45700" anchor="t" anchorCtr="0">
            <a:normAutofit/>
          </a:bodyPr>
          <a:lstStyle/>
          <a:p>
            <a:pPr marL="457200" lvl="0" indent="-336550" algn="l" rtl="0">
              <a:lnSpc>
                <a:spcPct val="150000"/>
              </a:lnSpc>
              <a:spcBef>
                <a:spcPts val="750"/>
              </a:spcBef>
              <a:spcAft>
                <a:spcPts val="0"/>
              </a:spcAft>
              <a:buSzPts val="1700"/>
              <a:buFont typeface="Wingdings" pitchFamily="2" charset="2"/>
              <a:buChar char="§"/>
            </a:pPr>
            <a:r>
              <a:rPr lang="en" sz="1800" dirty="0"/>
              <a:t>How does earthquake science and preparedness fit with what you already teach? </a:t>
            </a:r>
            <a:endParaRPr sz="1800" dirty="0"/>
          </a:p>
          <a:p>
            <a:pPr marL="457200" lvl="0" indent="-336550" algn="l" rtl="0">
              <a:lnSpc>
                <a:spcPct val="150000"/>
              </a:lnSpc>
              <a:spcBef>
                <a:spcPts val="0"/>
              </a:spcBef>
              <a:spcAft>
                <a:spcPts val="0"/>
              </a:spcAft>
              <a:buSzPts val="1700"/>
              <a:buFont typeface="Wingdings" pitchFamily="2" charset="2"/>
              <a:buChar char="§"/>
            </a:pPr>
            <a:r>
              <a:rPr lang="en" sz="1800" dirty="0"/>
              <a:t>How does it relate to the places your students live and visit?  </a:t>
            </a:r>
            <a:endParaRPr sz="1800" dirty="0"/>
          </a:p>
          <a:p>
            <a:pPr marL="457200" lvl="0" indent="-336550" algn="l" rtl="0">
              <a:lnSpc>
                <a:spcPct val="150000"/>
              </a:lnSpc>
              <a:spcBef>
                <a:spcPts val="0"/>
              </a:spcBef>
              <a:spcAft>
                <a:spcPts val="0"/>
              </a:spcAft>
              <a:buSzPts val="1700"/>
              <a:buFont typeface="Wingdings" pitchFamily="2" charset="2"/>
              <a:buChar char="§"/>
            </a:pPr>
            <a:r>
              <a:rPr lang="en" sz="1800" dirty="0"/>
              <a:t>What standards could we address while also teaching students how to stay safe if they feel shaking or get an alert? </a:t>
            </a:r>
            <a:endParaRPr sz="1800" dirty="0"/>
          </a:p>
          <a:p>
            <a:pPr marL="457200" lvl="0" indent="-336550" algn="l" rtl="0">
              <a:lnSpc>
                <a:spcPct val="150000"/>
              </a:lnSpc>
              <a:spcBef>
                <a:spcPts val="0"/>
              </a:spcBef>
              <a:spcAft>
                <a:spcPts val="0"/>
              </a:spcAft>
              <a:buSzPts val="1700"/>
              <a:buFont typeface="Wingdings" pitchFamily="2" charset="2"/>
              <a:buChar char="§"/>
            </a:pPr>
            <a:r>
              <a:rPr lang="en" sz="1800" dirty="0"/>
              <a:t>How can we help students to feel optimistic (not fatalistic) about earthquakes? </a:t>
            </a:r>
            <a:endParaRPr sz="1800" dirty="0"/>
          </a:p>
        </p:txBody>
      </p:sp>
      <p:sp>
        <p:nvSpPr>
          <p:cNvPr id="711" name="Google Shape;711;p87"/>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54</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pic>
        <p:nvPicPr>
          <p:cNvPr id="716" name="Google Shape;716;p88"/>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5715000" y="580292"/>
            <a:ext cx="3177600" cy="2664000"/>
          </a:xfrm>
          <a:prstGeom prst="round2SameRect">
            <a:avLst>
              <a:gd name="adj1" fmla="val 6106"/>
              <a:gd name="adj2" fmla="val 0"/>
            </a:avLst>
          </a:prstGeom>
          <a:noFill/>
          <a:ln>
            <a:noFill/>
          </a:ln>
        </p:spPr>
      </p:pic>
      <p:sp>
        <p:nvSpPr>
          <p:cNvPr id="717" name="Google Shape;717;p88"/>
          <p:cNvSpPr/>
          <p:nvPr/>
        </p:nvSpPr>
        <p:spPr>
          <a:xfrm>
            <a:off x="5697416" y="3156438"/>
            <a:ext cx="3209100" cy="1415700"/>
          </a:xfrm>
          <a:prstGeom prst="round2SameRect">
            <a:avLst>
              <a:gd name="adj1" fmla="val 0"/>
              <a:gd name="adj2" fmla="val 12422"/>
            </a:avLst>
          </a:prstGeom>
          <a:solidFill>
            <a:schemeClr val="dk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18" name="Google Shape;718;p88"/>
          <p:cNvSpPr txBox="1"/>
          <p:nvPr/>
        </p:nvSpPr>
        <p:spPr>
          <a:xfrm>
            <a:off x="5886734" y="3257956"/>
            <a:ext cx="2853300" cy="1169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lt1"/>
                </a:solidFill>
                <a:latin typeface="Arial"/>
                <a:ea typeface="Arial"/>
                <a:cs typeface="Arial"/>
                <a:sym typeface="Arial"/>
              </a:rPr>
              <a:t>USERS OF SCHOOLS RESOURCES</a:t>
            </a:r>
            <a:endParaRPr sz="1100" b="1" i="0" u="none" strike="noStrike" cap="none">
              <a:solidFill>
                <a:schemeClr val="lt1"/>
              </a:solidFill>
              <a:latin typeface="Arial"/>
              <a:ea typeface="Arial"/>
              <a:cs typeface="Arial"/>
              <a:sym typeface="Arial"/>
            </a:endParaRPr>
          </a:p>
          <a:p>
            <a:pPr marL="177800" marR="0" lvl="0" indent="-177800" algn="l" rtl="0">
              <a:lnSpc>
                <a:spcPct val="100000"/>
              </a:lnSpc>
              <a:spcBef>
                <a:spcPts val="600"/>
              </a:spcBef>
              <a:spcAft>
                <a:spcPts val="0"/>
              </a:spcAft>
              <a:buClr>
                <a:schemeClr val="accent1"/>
              </a:buClr>
              <a:buSzPts val="1200"/>
              <a:buFont typeface="Arial"/>
              <a:buChar char="•"/>
            </a:pPr>
            <a:r>
              <a:rPr lang="en" sz="1200" b="0" i="0" u="none" strike="noStrike" cap="none">
                <a:solidFill>
                  <a:schemeClr val="lt1"/>
                </a:solidFill>
                <a:latin typeface="Arial"/>
                <a:ea typeface="Arial"/>
                <a:cs typeface="Arial"/>
                <a:sym typeface="Arial"/>
              </a:rPr>
              <a:t>Teachers and school staff</a:t>
            </a:r>
            <a:endParaRPr sz="1100" b="0" i="0" u="none" strike="noStrike" cap="none">
              <a:solidFill>
                <a:srgbClr val="000000"/>
              </a:solidFill>
              <a:latin typeface="Arial"/>
              <a:ea typeface="Arial"/>
              <a:cs typeface="Arial"/>
              <a:sym typeface="Arial"/>
            </a:endParaRPr>
          </a:p>
          <a:p>
            <a:pPr marL="177800" marR="0" lvl="0" indent="-177800" algn="l" rtl="0">
              <a:lnSpc>
                <a:spcPct val="100000"/>
              </a:lnSpc>
              <a:spcBef>
                <a:spcPts val="300"/>
              </a:spcBef>
              <a:spcAft>
                <a:spcPts val="0"/>
              </a:spcAft>
              <a:buClr>
                <a:schemeClr val="accent1"/>
              </a:buClr>
              <a:buSzPts val="1200"/>
              <a:buFont typeface="Arial"/>
              <a:buChar char="•"/>
            </a:pPr>
            <a:r>
              <a:rPr lang="en" sz="1200" b="0" i="0" u="none" strike="noStrike" cap="none">
                <a:solidFill>
                  <a:schemeClr val="lt1"/>
                </a:solidFill>
                <a:latin typeface="Arial"/>
                <a:ea typeface="Arial"/>
                <a:cs typeface="Arial"/>
                <a:sym typeface="Arial"/>
              </a:rPr>
              <a:t>Administrators</a:t>
            </a:r>
            <a:endParaRPr sz="1100" b="0" i="0" u="none" strike="noStrike" cap="none">
              <a:solidFill>
                <a:srgbClr val="000000"/>
              </a:solidFill>
              <a:latin typeface="Arial"/>
              <a:ea typeface="Arial"/>
              <a:cs typeface="Arial"/>
              <a:sym typeface="Arial"/>
            </a:endParaRPr>
          </a:p>
          <a:p>
            <a:pPr marL="177800" marR="0" lvl="0" indent="-177800" algn="l" rtl="0">
              <a:lnSpc>
                <a:spcPct val="100000"/>
              </a:lnSpc>
              <a:spcBef>
                <a:spcPts val="300"/>
              </a:spcBef>
              <a:spcAft>
                <a:spcPts val="0"/>
              </a:spcAft>
              <a:buClr>
                <a:schemeClr val="accent1"/>
              </a:buClr>
              <a:buSzPts val="1200"/>
              <a:buFont typeface="Arial"/>
              <a:buChar char="•"/>
            </a:pPr>
            <a:r>
              <a:rPr lang="en" sz="1200" b="0" i="0" u="none" strike="noStrike" cap="none">
                <a:solidFill>
                  <a:schemeClr val="lt1"/>
                </a:solidFill>
                <a:latin typeface="Arial"/>
                <a:ea typeface="Arial"/>
                <a:cs typeface="Arial"/>
                <a:sym typeface="Arial"/>
              </a:rPr>
              <a:t>Students (K–12)</a:t>
            </a:r>
            <a:endParaRPr sz="1100" b="0" i="0" u="none" strike="noStrike" cap="none">
              <a:solidFill>
                <a:srgbClr val="000000"/>
              </a:solidFill>
              <a:latin typeface="Arial"/>
              <a:ea typeface="Arial"/>
              <a:cs typeface="Arial"/>
              <a:sym typeface="Arial"/>
            </a:endParaRPr>
          </a:p>
          <a:p>
            <a:pPr marL="177800" marR="0" lvl="0" indent="-177800" algn="l" rtl="0">
              <a:lnSpc>
                <a:spcPct val="100000"/>
              </a:lnSpc>
              <a:spcBef>
                <a:spcPts val="300"/>
              </a:spcBef>
              <a:spcAft>
                <a:spcPts val="300"/>
              </a:spcAft>
              <a:buClr>
                <a:schemeClr val="accent1"/>
              </a:buClr>
              <a:buSzPts val="1200"/>
              <a:buFont typeface="Arial"/>
              <a:buChar char="•"/>
            </a:pPr>
            <a:r>
              <a:rPr lang="en" sz="1200" b="0" i="0" u="none" strike="noStrike" cap="none">
                <a:solidFill>
                  <a:schemeClr val="lt1"/>
                </a:solidFill>
                <a:latin typeface="Arial"/>
                <a:ea typeface="Arial"/>
                <a:cs typeface="Arial"/>
                <a:sym typeface="Arial"/>
              </a:rPr>
              <a:t>Parents and guardians</a:t>
            </a:r>
            <a:endParaRPr sz="1100" b="0" i="0" u="none" strike="noStrike" cap="none">
              <a:solidFill>
                <a:srgbClr val="000000"/>
              </a:solidFill>
              <a:latin typeface="Arial"/>
              <a:ea typeface="Arial"/>
              <a:cs typeface="Arial"/>
              <a:sym typeface="Arial"/>
            </a:endParaRPr>
          </a:p>
        </p:txBody>
      </p:sp>
      <p:sp>
        <p:nvSpPr>
          <p:cNvPr id="719" name="Google Shape;719;p88"/>
          <p:cNvSpPr txBox="1"/>
          <p:nvPr/>
        </p:nvSpPr>
        <p:spPr>
          <a:xfrm>
            <a:off x="342901" y="2769577"/>
            <a:ext cx="5046900" cy="1473000"/>
          </a:xfrm>
          <a:prstGeom prst="rect">
            <a:avLst/>
          </a:prstGeom>
          <a:noFill/>
          <a:ln>
            <a:noFill/>
          </a:ln>
        </p:spPr>
        <p:txBody>
          <a:bodyPr spcFirstLastPara="1" wrap="square" lIns="68575" tIns="34275" rIns="68575" bIns="34275" anchor="t" anchorCtr="0">
            <a:spAutoFit/>
          </a:bodyPr>
          <a:lstStyle/>
          <a:p>
            <a:pPr marL="0" marR="0" lvl="0" indent="0" algn="l" rtl="0">
              <a:lnSpc>
                <a:spcPct val="110000"/>
              </a:lnSpc>
              <a:spcBef>
                <a:spcPts val="0"/>
              </a:spcBef>
              <a:spcAft>
                <a:spcPts val="0"/>
              </a:spcAft>
              <a:buClr>
                <a:srgbClr val="000000"/>
              </a:buClr>
              <a:buSzPts val="1200"/>
              <a:buFont typeface="Arial"/>
              <a:buNone/>
            </a:pPr>
            <a:r>
              <a:rPr lang="en" sz="1200" b="1" i="0" u="none" strike="noStrike" cap="none">
                <a:solidFill>
                  <a:schemeClr val="dk2"/>
                </a:solidFill>
                <a:latin typeface="Arial"/>
                <a:ea typeface="Arial"/>
                <a:cs typeface="Arial"/>
                <a:sym typeface="Arial"/>
              </a:rPr>
              <a:t>ShakeAlert Ready Schools </a:t>
            </a:r>
            <a:r>
              <a:rPr lang="en" sz="1200" b="0" i="0" u="none" strike="noStrike" cap="none">
                <a:solidFill>
                  <a:schemeClr val="dk2"/>
                </a:solidFill>
                <a:latin typeface="Arial"/>
                <a:ea typeface="Arial"/>
                <a:cs typeface="Arial"/>
                <a:sym typeface="Arial"/>
              </a:rPr>
              <a:t>is tailored for K-12 schools and districts, and provides a suite of earthquake preparedness information tools for use across the educational community, including to families.</a:t>
            </a:r>
            <a:endParaRPr sz="1100" b="0" i="0" u="none" strike="noStrike" cap="none">
              <a:solidFill>
                <a:srgbClr val="000000"/>
              </a:solidFill>
              <a:latin typeface="Arial"/>
              <a:ea typeface="Arial"/>
              <a:cs typeface="Arial"/>
              <a:sym typeface="Arial"/>
            </a:endParaRPr>
          </a:p>
          <a:p>
            <a:pPr marL="0" marR="0" lvl="0" indent="0" algn="l" rtl="0">
              <a:lnSpc>
                <a:spcPct val="110000"/>
              </a:lnSpc>
              <a:spcBef>
                <a:spcPts val="0"/>
              </a:spcBef>
              <a:spcAft>
                <a:spcPts val="0"/>
              </a:spcAft>
              <a:buClr>
                <a:srgbClr val="000000"/>
              </a:buClr>
              <a:buSzPts val="1200"/>
              <a:buFont typeface="Arial"/>
              <a:buNone/>
            </a:pPr>
            <a:endParaRPr sz="1200" b="0" i="0" u="none" strike="noStrike" cap="none">
              <a:solidFill>
                <a:schemeClr val="dk2"/>
              </a:solidFill>
              <a:latin typeface="Arial"/>
              <a:ea typeface="Arial"/>
              <a:cs typeface="Arial"/>
              <a:sym typeface="Arial"/>
            </a:endParaRPr>
          </a:p>
          <a:p>
            <a:pPr marL="0" marR="0" lvl="0" indent="0" algn="l" rtl="0">
              <a:lnSpc>
                <a:spcPct val="110000"/>
              </a:lnSpc>
              <a:spcBef>
                <a:spcPts val="0"/>
              </a:spcBef>
              <a:spcAft>
                <a:spcPts val="0"/>
              </a:spcAft>
              <a:buClr>
                <a:srgbClr val="000000"/>
              </a:buClr>
              <a:buSzPts val="1200"/>
              <a:buFont typeface="Arial"/>
              <a:buNone/>
            </a:pPr>
            <a:r>
              <a:rPr lang="en" sz="1200" b="0" i="0" u="none" strike="noStrike" cap="none">
                <a:solidFill>
                  <a:schemeClr val="dk2"/>
                </a:solidFill>
                <a:latin typeface="Arial"/>
                <a:ea typeface="Arial"/>
                <a:cs typeface="Arial"/>
                <a:sym typeface="Arial"/>
              </a:rPr>
              <a:t>Modular materials and activities are teacher-developed and teacher-tested, and will continue to reflect educational and informational needs that promote earthquake safety and resilience.</a:t>
            </a:r>
            <a:endParaRPr sz="1100" b="0" i="0" u="none" strike="noStrike" cap="none">
              <a:solidFill>
                <a:srgbClr val="000000"/>
              </a:solidFill>
              <a:latin typeface="Arial"/>
              <a:ea typeface="Arial"/>
              <a:cs typeface="Arial"/>
              <a:sym typeface="Arial"/>
            </a:endParaRPr>
          </a:p>
        </p:txBody>
      </p:sp>
      <p:pic>
        <p:nvPicPr>
          <p:cNvPr id="720" name="Google Shape;720;p88"/>
          <p:cNvPicPr preferRelativeResize="0"/>
          <p:nvPr/>
        </p:nvPicPr>
        <p:blipFill rotWithShape="1">
          <a:blip r:embed="rId4">
            <a:alphaModFix/>
          </a:blip>
          <a:srcRect/>
          <a:stretch/>
        </p:blipFill>
        <p:spPr>
          <a:xfrm>
            <a:off x="306266" y="638175"/>
            <a:ext cx="2095500" cy="1809750"/>
          </a:xfrm>
          <a:prstGeom prst="rect">
            <a:avLst/>
          </a:prstGeom>
          <a:noFill/>
          <a:ln>
            <a:noFill/>
          </a:ln>
        </p:spPr>
      </p:pic>
      <p:sp>
        <p:nvSpPr>
          <p:cNvPr id="721" name="Google Shape;721;p88"/>
          <p:cNvSpPr txBox="1"/>
          <p:nvPr/>
        </p:nvSpPr>
        <p:spPr>
          <a:xfrm>
            <a:off x="338800" y="4242575"/>
            <a:ext cx="5051100" cy="367200"/>
          </a:xfrm>
          <a:prstGeom prst="rect">
            <a:avLst/>
          </a:prstGeom>
          <a:noFill/>
          <a:ln>
            <a:noFill/>
          </a:ln>
        </p:spPr>
        <p:txBody>
          <a:bodyPr spcFirstLastPara="1" wrap="square" lIns="91425" tIns="91425" rIns="91425" bIns="91425" anchor="t" anchorCtr="0">
            <a:noAutofit/>
          </a:bodyPr>
          <a:lstStyle/>
          <a:p>
            <a:pPr marL="0" lvl="0" indent="0" algn="ctr" rtl="0">
              <a:lnSpc>
                <a:spcPct val="110000"/>
              </a:lnSpc>
              <a:spcBef>
                <a:spcPts val="0"/>
              </a:spcBef>
              <a:spcAft>
                <a:spcPts val="0"/>
              </a:spcAft>
              <a:buClr>
                <a:schemeClr val="dk1"/>
              </a:buClr>
              <a:buSzPts val="1200"/>
              <a:buFont typeface="Arial"/>
              <a:buNone/>
            </a:pPr>
            <a:r>
              <a:rPr lang="en" sz="1200" b="1" i="1">
                <a:solidFill>
                  <a:schemeClr val="dk2"/>
                </a:solidFill>
              </a:rPr>
              <a:t>(Optimized for ShakeAlert-connected schools in CA, OR and WA)</a:t>
            </a:r>
            <a:endParaRPr sz="1500" i="1">
              <a:solidFill>
                <a:schemeClr val="dk1"/>
              </a:solidFill>
            </a:endParaRPr>
          </a:p>
        </p:txBody>
      </p:sp>
      <p:pic>
        <p:nvPicPr>
          <p:cNvPr id="722" name="Google Shape;722;p88" title="ShakeAlert-Ready-Schools_Chromebooks-Alerts-DCHO_03.2026.png"/>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2609913" y="638175"/>
            <a:ext cx="2896952" cy="2084398"/>
          </a:xfrm>
          <a:prstGeom prst="rect">
            <a:avLst/>
          </a:prstGeom>
          <a:noFill/>
          <a:ln>
            <a:noFill/>
          </a:ln>
        </p:spPr>
      </p:pic>
      <p:sp>
        <p:nvSpPr>
          <p:cNvPr id="723" name="Google Shape;723;p88"/>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55</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pic>
        <p:nvPicPr>
          <p:cNvPr id="729" name="Google Shape;729;p89" descr="Graphical user interface, application, website&#10;&#10;AI-generated content may be incorrect."/>
          <p:cNvPicPr preferRelativeResize="0"/>
          <p:nvPr/>
        </p:nvPicPr>
        <p:blipFill rotWithShape="1">
          <a:blip r:embed="rId3">
            <a:alphaModFix/>
          </a:blip>
          <a:srcRect/>
          <a:stretch/>
        </p:blipFill>
        <p:spPr>
          <a:xfrm>
            <a:off x="4849111" y="592811"/>
            <a:ext cx="2287859" cy="1282318"/>
          </a:xfrm>
          <a:prstGeom prst="rect">
            <a:avLst/>
          </a:prstGeom>
          <a:noFill/>
          <a:ln>
            <a:noFill/>
          </a:ln>
          <a:effectLst>
            <a:outerShdw blurRad="63500" sx="102000" sy="102000" algn="ctr" rotWithShape="0">
              <a:srgbClr val="000000">
                <a:alpha val="11760"/>
              </a:srgbClr>
            </a:outerShdw>
          </a:effectLst>
        </p:spPr>
      </p:pic>
      <p:pic>
        <p:nvPicPr>
          <p:cNvPr id="730" name="Google Shape;730;p89" descr="Text&#10;&#10;AI-generated content may be incorrect."/>
          <p:cNvPicPr preferRelativeResize="0"/>
          <p:nvPr/>
        </p:nvPicPr>
        <p:blipFill rotWithShape="1">
          <a:blip r:embed="rId4">
            <a:alphaModFix/>
          </a:blip>
          <a:srcRect/>
          <a:stretch/>
        </p:blipFill>
        <p:spPr>
          <a:xfrm>
            <a:off x="2847814" y="2185260"/>
            <a:ext cx="1818421" cy="2359618"/>
          </a:xfrm>
          <a:prstGeom prst="rect">
            <a:avLst/>
          </a:prstGeom>
          <a:noFill/>
          <a:ln w="9525" cap="flat" cmpd="sng">
            <a:solidFill>
              <a:srgbClr val="C7CDD2"/>
            </a:solidFill>
            <a:prstDash val="solid"/>
            <a:round/>
            <a:headEnd type="none" w="sm" len="sm"/>
            <a:tailEnd type="none" w="sm" len="sm"/>
          </a:ln>
          <a:effectLst>
            <a:outerShdw blurRad="127000" dist="25400" dir="5400000" algn="t" rotWithShape="0">
              <a:srgbClr val="000000">
                <a:alpha val="10200"/>
              </a:srgbClr>
            </a:outerShdw>
          </a:effectLst>
        </p:spPr>
      </p:pic>
      <p:pic>
        <p:nvPicPr>
          <p:cNvPr id="731" name="Google Shape;731;p89" descr="A picture containing text, sign, screenshot&#10;&#10;AI-generated content may be incorrect."/>
          <p:cNvPicPr preferRelativeResize="0"/>
          <p:nvPr/>
        </p:nvPicPr>
        <p:blipFill rotWithShape="1">
          <a:blip r:embed="rId5">
            <a:alphaModFix/>
          </a:blip>
          <a:srcRect/>
          <a:stretch/>
        </p:blipFill>
        <p:spPr>
          <a:xfrm>
            <a:off x="2832315" y="598855"/>
            <a:ext cx="1845243" cy="1319060"/>
          </a:xfrm>
          <a:prstGeom prst="rect">
            <a:avLst/>
          </a:prstGeom>
          <a:noFill/>
          <a:ln w="9525" cap="flat" cmpd="sng">
            <a:solidFill>
              <a:srgbClr val="C7CDD2"/>
            </a:solidFill>
            <a:prstDash val="solid"/>
            <a:round/>
            <a:headEnd type="none" w="sm" len="sm"/>
            <a:tailEnd type="none" w="sm" len="sm"/>
          </a:ln>
          <a:effectLst>
            <a:outerShdw blurRad="127000" dist="25400" dir="5400000" algn="t" rotWithShape="0">
              <a:srgbClr val="000000">
                <a:alpha val="10200"/>
              </a:srgbClr>
            </a:outerShdw>
          </a:effectLst>
        </p:spPr>
      </p:pic>
      <p:pic>
        <p:nvPicPr>
          <p:cNvPr id="732" name="Google Shape;732;p89"/>
          <p:cNvPicPr preferRelativeResize="0"/>
          <p:nvPr/>
        </p:nvPicPr>
        <p:blipFill rotWithShape="1">
          <a:blip r:embed="rId6">
            <a:alphaModFix/>
          </a:blip>
          <a:srcRect/>
          <a:stretch/>
        </p:blipFill>
        <p:spPr>
          <a:xfrm>
            <a:off x="7265315" y="581025"/>
            <a:ext cx="1657350" cy="3981450"/>
          </a:xfrm>
          <a:prstGeom prst="rect">
            <a:avLst/>
          </a:prstGeom>
          <a:noFill/>
          <a:ln>
            <a:noFill/>
          </a:ln>
        </p:spPr>
      </p:pic>
      <p:pic>
        <p:nvPicPr>
          <p:cNvPr id="733" name="Google Shape;733;p89"/>
          <p:cNvPicPr preferRelativeResize="0"/>
          <p:nvPr/>
        </p:nvPicPr>
        <p:blipFill rotWithShape="1">
          <a:blip r:embed="rId7">
            <a:alphaModFix/>
          </a:blip>
          <a:srcRect/>
          <a:stretch/>
        </p:blipFill>
        <p:spPr>
          <a:xfrm rot="-1089849">
            <a:off x="2151326" y="1158093"/>
            <a:ext cx="1034135" cy="1034135"/>
          </a:xfrm>
          <a:prstGeom prst="rect">
            <a:avLst/>
          </a:prstGeom>
          <a:noFill/>
          <a:ln>
            <a:noFill/>
          </a:ln>
        </p:spPr>
      </p:pic>
      <p:pic>
        <p:nvPicPr>
          <p:cNvPr id="734" name="Google Shape;734;p89"/>
          <p:cNvPicPr preferRelativeResize="0"/>
          <p:nvPr/>
        </p:nvPicPr>
        <p:blipFill rotWithShape="1">
          <a:blip r:embed="rId8">
            <a:alphaModFix/>
          </a:blip>
          <a:srcRect/>
          <a:stretch/>
        </p:blipFill>
        <p:spPr>
          <a:xfrm>
            <a:off x="4825946" y="3244393"/>
            <a:ext cx="2305050" cy="1304925"/>
          </a:xfrm>
          <a:prstGeom prst="rect">
            <a:avLst/>
          </a:prstGeom>
          <a:noFill/>
          <a:ln>
            <a:noFill/>
          </a:ln>
        </p:spPr>
      </p:pic>
      <p:sp>
        <p:nvSpPr>
          <p:cNvPr id="735" name="Google Shape;735;p89"/>
          <p:cNvSpPr txBox="1"/>
          <p:nvPr/>
        </p:nvSpPr>
        <p:spPr>
          <a:xfrm>
            <a:off x="290150" y="2338913"/>
            <a:ext cx="2205000" cy="2052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 sz="1200" b="1" i="0" u="none" strike="noStrike" cap="none">
                <a:solidFill>
                  <a:schemeClr val="dk2"/>
                </a:solidFill>
                <a:latin typeface="Arial"/>
                <a:ea typeface="Arial"/>
                <a:cs typeface="Arial"/>
                <a:sym typeface="Arial"/>
              </a:rPr>
              <a:t>Available Resources</a:t>
            </a:r>
            <a:endParaRPr sz="1100" b="0" i="0" u="none" strike="noStrike" cap="none">
              <a:solidFill>
                <a:srgbClr val="000000"/>
              </a:solidFill>
              <a:latin typeface="Arial"/>
              <a:ea typeface="Arial"/>
              <a:cs typeface="Arial"/>
              <a:sym typeface="Arial"/>
            </a:endParaRPr>
          </a:p>
          <a:p>
            <a:pPr marL="114300" marR="0" lvl="0" indent="-114300" algn="l" rtl="0">
              <a:lnSpc>
                <a:spcPct val="100000"/>
              </a:lnSpc>
              <a:spcBef>
                <a:spcPts val="500"/>
              </a:spcBef>
              <a:spcAft>
                <a:spcPts val="0"/>
              </a:spcAft>
              <a:buClr>
                <a:schemeClr val="dk2"/>
              </a:buClr>
              <a:buSzPts val="1200"/>
              <a:buFont typeface="Arial"/>
              <a:buChar char="•"/>
            </a:pPr>
            <a:r>
              <a:rPr lang="en" sz="1200" b="0" i="0" u="none" strike="noStrike" cap="none">
                <a:solidFill>
                  <a:schemeClr val="dk2"/>
                </a:solidFill>
                <a:latin typeface="Arial"/>
                <a:ea typeface="Arial"/>
                <a:cs typeface="Arial"/>
                <a:sym typeface="Arial"/>
              </a:rPr>
              <a:t>Grade-appropriate lessons</a:t>
            </a:r>
            <a:endParaRPr sz="1100" b="0" i="0" u="none" strike="noStrike" cap="none">
              <a:solidFill>
                <a:srgbClr val="000000"/>
              </a:solidFill>
              <a:latin typeface="Arial"/>
              <a:ea typeface="Arial"/>
              <a:cs typeface="Arial"/>
              <a:sym typeface="Arial"/>
            </a:endParaRPr>
          </a:p>
          <a:p>
            <a:pPr marL="114300" marR="0" lvl="0" indent="-114300" algn="l" rtl="0">
              <a:lnSpc>
                <a:spcPct val="100000"/>
              </a:lnSpc>
              <a:spcBef>
                <a:spcPts val="500"/>
              </a:spcBef>
              <a:spcAft>
                <a:spcPts val="0"/>
              </a:spcAft>
              <a:buClr>
                <a:schemeClr val="dk2"/>
              </a:buClr>
              <a:buSzPts val="1200"/>
              <a:buFont typeface="Arial"/>
              <a:buChar char="•"/>
            </a:pPr>
            <a:r>
              <a:rPr lang="en" sz="1200" b="0" i="0" u="none" strike="noStrike" cap="none">
                <a:solidFill>
                  <a:schemeClr val="dk2"/>
                </a:solidFill>
                <a:latin typeface="Arial"/>
                <a:ea typeface="Arial"/>
                <a:cs typeface="Arial"/>
                <a:sym typeface="Arial"/>
              </a:rPr>
              <a:t>Professional development materials </a:t>
            </a:r>
            <a:endParaRPr sz="1100" b="0" i="0" u="none" strike="noStrike" cap="none">
              <a:solidFill>
                <a:srgbClr val="000000"/>
              </a:solidFill>
              <a:latin typeface="Arial"/>
              <a:ea typeface="Arial"/>
              <a:cs typeface="Arial"/>
              <a:sym typeface="Arial"/>
            </a:endParaRPr>
          </a:p>
          <a:p>
            <a:pPr marL="114300" marR="0" lvl="0" indent="-114300" algn="l" rtl="0">
              <a:lnSpc>
                <a:spcPct val="100000"/>
              </a:lnSpc>
              <a:spcBef>
                <a:spcPts val="500"/>
              </a:spcBef>
              <a:spcAft>
                <a:spcPts val="0"/>
              </a:spcAft>
              <a:buClr>
                <a:schemeClr val="dk2"/>
              </a:buClr>
              <a:buSzPts val="1200"/>
              <a:buFont typeface="Arial"/>
              <a:buChar char="•"/>
            </a:pPr>
            <a:r>
              <a:rPr lang="en" sz="1200" b="0" i="0" u="none" strike="noStrike" cap="none">
                <a:solidFill>
                  <a:schemeClr val="dk2"/>
                </a:solidFill>
                <a:latin typeface="Arial"/>
                <a:ea typeface="Arial"/>
                <a:cs typeface="Arial"/>
                <a:sym typeface="Arial"/>
              </a:rPr>
              <a:t>A parent/guardian presentation and family engagement letter </a:t>
            </a:r>
            <a:endParaRPr sz="1100" b="0" i="0" u="none" strike="noStrike" cap="none">
              <a:solidFill>
                <a:srgbClr val="000000"/>
              </a:solidFill>
              <a:latin typeface="Arial"/>
              <a:ea typeface="Arial"/>
              <a:cs typeface="Arial"/>
              <a:sym typeface="Arial"/>
            </a:endParaRPr>
          </a:p>
          <a:p>
            <a:pPr marL="114300" marR="0" lvl="0" indent="-114300" algn="l" rtl="0">
              <a:lnSpc>
                <a:spcPct val="100000"/>
              </a:lnSpc>
              <a:spcBef>
                <a:spcPts val="500"/>
              </a:spcBef>
              <a:spcAft>
                <a:spcPts val="0"/>
              </a:spcAft>
              <a:buClr>
                <a:schemeClr val="dk2"/>
              </a:buClr>
              <a:buSzPts val="1200"/>
              <a:buFont typeface="Arial"/>
              <a:buChar char="•"/>
            </a:pPr>
            <a:r>
              <a:rPr lang="en" sz="1200" b="0" i="0" u="none" strike="noStrike" cap="none">
                <a:solidFill>
                  <a:schemeClr val="dk2"/>
                </a:solidFill>
                <a:latin typeface="Arial"/>
                <a:ea typeface="Arial"/>
                <a:cs typeface="Arial"/>
                <a:sym typeface="Arial"/>
              </a:rPr>
              <a:t>Resources for administrators</a:t>
            </a:r>
            <a:endParaRPr sz="1200" b="0" i="0" u="none" strike="noStrike" cap="none">
              <a:solidFill>
                <a:schemeClr val="dk2"/>
              </a:solidFill>
              <a:latin typeface="Arial"/>
              <a:ea typeface="Arial"/>
              <a:cs typeface="Arial"/>
              <a:sym typeface="Arial"/>
            </a:endParaRPr>
          </a:p>
          <a:p>
            <a:pPr marL="114300" marR="0" lvl="0" indent="-114300" algn="l" rtl="0">
              <a:lnSpc>
                <a:spcPct val="100000"/>
              </a:lnSpc>
              <a:spcBef>
                <a:spcPts val="500"/>
              </a:spcBef>
              <a:spcAft>
                <a:spcPts val="0"/>
              </a:spcAft>
              <a:buClr>
                <a:schemeClr val="dk2"/>
              </a:buClr>
              <a:buSzPts val="1200"/>
              <a:buFont typeface="Arial"/>
              <a:buChar char="•"/>
            </a:pPr>
            <a:r>
              <a:rPr lang="en" sz="1200" b="0" i="0" u="none" strike="noStrike" cap="none">
                <a:solidFill>
                  <a:schemeClr val="dk2"/>
                </a:solidFill>
                <a:latin typeface="Arial"/>
                <a:ea typeface="Arial"/>
                <a:cs typeface="Arial"/>
                <a:sym typeface="Arial"/>
              </a:rPr>
              <a:t>Brief video tour of resources</a:t>
            </a:r>
            <a:endParaRPr sz="1200" b="0" i="0" u="none" strike="noStrike" cap="none">
              <a:solidFill>
                <a:schemeClr val="dk2"/>
              </a:solidFill>
              <a:latin typeface="Arial"/>
              <a:ea typeface="Arial"/>
              <a:cs typeface="Arial"/>
              <a:sym typeface="Arial"/>
            </a:endParaRPr>
          </a:p>
        </p:txBody>
      </p:sp>
      <p:pic>
        <p:nvPicPr>
          <p:cNvPr id="736" name="Google Shape;736;p89"/>
          <p:cNvPicPr preferRelativeResize="0"/>
          <p:nvPr/>
        </p:nvPicPr>
        <p:blipFill rotWithShape="1">
          <a:blip r:embed="rId9">
            <a:alphaModFix/>
          </a:blip>
          <a:srcRect/>
          <a:stretch/>
        </p:blipFill>
        <p:spPr>
          <a:xfrm>
            <a:off x="195628" y="570035"/>
            <a:ext cx="1771650" cy="1524000"/>
          </a:xfrm>
          <a:prstGeom prst="rect">
            <a:avLst/>
          </a:prstGeom>
          <a:noFill/>
          <a:ln>
            <a:noFill/>
          </a:ln>
        </p:spPr>
      </p:pic>
      <p:pic>
        <p:nvPicPr>
          <p:cNvPr id="737" name="Google Shape;737;p89"/>
          <p:cNvPicPr preferRelativeResize="0"/>
          <p:nvPr/>
        </p:nvPicPr>
        <p:blipFill rotWithShape="1">
          <a:blip r:embed="rId10">
            <a:alphaModFix/>
          </a:blip>
          <a:srcRect/>
          <a:stretch/>
        </p:blipFill>
        <p:spPr>
          <a:xfrm>
            <a:off x="4739787" y="1884485"/>
            <a:ext cx="2495550" cy="1409700"/>
          </a:xfrm>
          <a:prstGeom prst="rect">
            <a:avLst/>
          </a:prstGeom>
          <a:noFill/>
          <a:ln>
            <a:noFill/>
          </a:ln>
        </p:spPr>
      </p:pic>
      <p:sp>
        <p:nvSpPr>
          <p:cNvPr id="738" name="Google Shape;738;p89"/>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56</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3" name="Google Shape;743;p90"/>
          <p:cNvSpPr txBox="1">
            <a:spLocks noGrp="1"/>
          </p:cNvSpPr>
          <p:nvPr>
            <p:ph type="title"/>
          </p:nvPr>
        </p:nvSpPr>
        <p:spPr>
          <a:xfrm>
            <a:off x="122250" y="252725"/>
            <a:ext cx="8517300" cy="966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990"/>
              <a:buNone/>
            </a:pPr>
            <a:r>
              <a:rPr lang="en" sz="2260"/>
              <a:t>Multi-Hazard Risk Reduction Education Program for Schools and Other Learning Environments</a:t>
            </a:r>
            <a:endParaRPr sz="2260"/>
          </a:p>
        </p:txBody>
      </p:sp>
      <p:sp>
        <p:nvSpPr>
          <p:cNvPr id="744" name="Google Shape;744;p90"/>
          <p:cNvSpPr txBox="1">
            <a:spLocks noGrp="1"/>
          </p:cNvSpPr>
          <p:nvPr>
            <p:ph type="body" idx="1"/>
          </p:nvPr>
        </p:nvSpPr>
        <p:spPr>
          <a:xfrm>
            <a:off x="-3600" y="1238929"/>
            <a:ext cx="5266800" cy="2802600"/>
          </a:xfrm>
          <a:prstGeom prst="rect">
            <a:avLst/>
          </a:prstGeom>
          <a:noFill/>
          <a:ln>
            <a:noFill/>
          </a:ln>
        </p:spPr>
        <p:txBody>
          <a:bodyPr spcFirstLastPara="1" wrap="square" lIns="91425" tIns="45700" rIns="91425" bIns="45700" anchor="t" anchorCtr="0">
            <a:noAutofit/>
          </a:bodyPr>
          <a:lstStyle/>
          <a:p>
            <a:pPr marL="457200" lvl="0" indent="-330200" algn="l" rtl="0">
              <a:lnSpc>
                <a:spcPct val="115000"/>
              </a:lnSpc>
              <a:spcBef>
                <a:spcPts val="0"/>
              </a:spcBef>
              <a:spcAft>
                <a:spcPts val="0"/>
              </a:spcAft>
              <a:buClr>
                <a:schemeClr val="dk1"/>
              </a:buClr>
              <a:buSzPts val="1600"/>
              <a:buFont typeface="Wingdings" pitchFamily="2" charset="2"/>
              <a:buChar char="§"/>
            </a:pPr>
            <a:r>
              <a:rPr lang="en" sz="1600" dirty="0">
                <a:solidFill>
                  <a:schemeClr val="dk1"/>
                </a:solidFill>
              </a:rPr>
              <a:t>Free</a:t>
            </a:r>
            <a:r>
              <a:rPr lang="en" sz="1600" b="0" dirty="0">
                <a:solidFill>
                  <a:schemeClr val="dk1"/>
                </a:solidFill>
              </a:rPr>
              <a:t> course about multi-hazard preparedness in Science, Technology, Engineering, and Math (STEM), Career Technical Education (CTE), and other learning environments</a:t>
            </a:r>
            <a:endParaRPr sz="1600" b="0" dirty="0">
              <a:solidFill>
                <a:schemeClr val="dk1"/>
              </a:solidFill>
            </a:endParaRPr>
          </a:p>
          <a:p>
            <a:pPr marL="457200" lvl="0" indent="-330200" algn="l" rtl="0">
              <a:lnSpc>
                <a:spcPct val="115000"/>
              </a:lnSpc>
              <a:spcBef>
                <a:spcPts val="0"/>
              </a:spcBef>
              <a:spcAft>
                <a:spcPts val="0"/>
              </a:spcAft>
              <a:buClr>
                <a:schemeClr val="dk1"/>
              </a:buClr>
              <a:buSzPts val="1600"/>
              <a:buFont typeface="Wingdings" pitchFamily="2" charset="2"/>
              <a:buChar char="§"/>
            </a:pPr>
            <a:r>
              <a:rPr lang="en" sz="1600" b="0" dirty="0">
                <a:solidFill>
                  <a:schemeClr val="dk1"/>
                </a:solidFill>
              </a:rPr>
              <a:t>Includes protective action information for earthquakes and how to use ShakeAlert</a:t>
            </a:r>
            <a:r>
              <a:rPr lang="en" sz="1300" b="0" baseline="30000" dirty="0">
                <a:solidFill>
                  <a:schemeClr val="dk1"/>
                </a:solidFill>
              </a:rPr>
              <a:t>Ⓡ</a:t>
            </a:r>
            <a:r>
              <a:rPr lang="en" sz="1600" b="0" baseline="30000" dirty="0">
                <a:solidFill>
                  <a:schemeClr val="dk1"/>
                </a:solidFill>
              </a:rPr>
              <a:t> </a:t>
            </a:r>
            <a:r>
              <a:rPr lang="en" sz="1600" b="0" dirty="0" err="1">
                <a:solidFill>
                  <a:schemeClr val="dk1"/>
                </a:solidFill>
              </a:rPr>
              <a:t>EEW</a:t>
            </a:r>
            <a:r>
              <a:rPr lang="en" sz="1600" b="0" dirty="0">
                <a:solidFill>
                  <a:schemeClr val="dk1"/>
                </a:solidFill>
              </a:rPr>
              <a:t> (in CA, OR, &amp; WA)</a:t>
            </a:r>
            <a:endParaRPr sz="1600" b="0" dirty="0">
              <a:solidFill>
                <a:schemeClr val="dk1"/>
              </a:solidFill>
            </a:endParaRPr>
          </a:p>
          <a:p>
            <a:pPr marL="457200" lvl="0" indent="-330200" algn="l" rtl="0">
              <a:lnSpc>
                <a:spcPct val="115000"/>
              </a:lnSpc>
              <a:spcBef>
                <a:spcPts val="0"/>
              </a:spcBef>
              <a:spcAft>
                <a:spcPts val="0"/>
              </a:spcAft>
              <a:buClr>
                <a:schemeClr val="dk1"/>
              </a:buClr>
              <a:buSzPts val="1600"/>
              <a:buFont typeface="Wingdings" pitchFamily="2" charset="2"/>
              <a:buChar char="§"/>
            </a:pPr>
            <a:r>
              <a:rPr lang="en" sz="1600" b="0" dirty="0">
                <a:solidFill>
                  <a:schemeClr val="dk1"/>
                </a:solidFill>
              </a:rPr>
              <a:t>Developed by Safer STEM, Rutgers University, and USGS ShakeAlert Project to help build a Hazard Ready Nation</a:t>
            </a:r>
            <a:endParaRPr sz="1600" b="0" dirty="0">
              <a:solidFill>
                <a:schemeClr val="dk1"/>
              </a:solidFill>
            </a:endParaRPr>
          </a:p>
          <a:p>
            <a:pPr marL="742950" lvl="0" indent="-285750" algn="l" rtl="0">
              <a:lnSpc>
                <a:spcPct val="115000"/>
              </a:lnSpc>
              <a:spcBef>
                <a:spcPts val="0"/>
              </a:spcBef>
              <a:spcAft>
                <a:spcPts val="0"/>
              </a:spcAft>
              <a:buFont typeface="Wingdings" pitchFamily="2" charset="2"/>
              <a:buChar char="§"/>
            </a:pPr>
            <a:endParaRPr sz="1600" b="0" dirty="0">
              <a:solidFill>
                <a:schemeClr val="dk1"/>
              </a:solidFill>
            </a:endParaRPr>
          </a:p>
          <a:p>
            <a:pPr marL="285750" lvl="0" indent="-285750" algn="l" rtl="0">
              <a:lnSpc>
                <a:spcPct val="115000"/>
              </a:lnSpc>
              <a:spcBef>
                <a:spcPts val="0"/>
              </a:spcBef>
              <a:spcAft>
                <a:spcPts val="0"/>
              </a:spcAft>
              <a:buSzPts val="1350"/>
              <a:buFont typeface="Wingdings" pitchFamily="2" charset="2"/>
              <a:buChar char="§"/>
            </a:pPr>
            <a:endParaRPr sz="1600" b="0" i="1" dirty="0">
              <a:solidFill>
                <a:schemeClr val="dk1"/>
              </a:solidFill>
            </a:endParaRPr>
          </a:p>
          <a:p>
            <a:pPr marL="342900" lvl="0" indent="-342900" algn="l" rtl="0">
              <a:lnSpc>
                <a:spcPct val="115000"/>
              </a:lnSpc>
              <a:spcBef>
                <a:spcPts val="600"/>
              </a:spcBef>
              <a:spcAft>
                <a:spcPts val="600"/>
              </a:spcAft>
              <a:buClr>
                <a:schemeClr val="dk1"/>
              </a:buClr>
              <a:buSzPts val="1100"/>
              <a:buFont typeface="Wingdings" pitchFamily="2" charset="2"/>
              <a:buChar char="§"/>
            </a:pPr>
            <a:endParaRPr sz="1900" b="0" dirty="0">
              <a:solidFill>
                <a:schemeClr val="dk1"/>
              </a:solidFill>
            </a:endParaRPr>
          </a:p>
        </p:txBody>
      </p:sp>
      <p:pic>
        <p:nvPicPr>
          <p:cNvPr id="745" name="Google Shape;745;p90"/>
          <p:cNvPicPr preferRelativeResize="0"/>
          <p:nvPr/>
        </p:nvPicPr>
        <p:blipFill rotWithShape="1">
          <a:blip r:embed="rId3">
            <a:alphaModFix/>
          </a:blip>
          <a:srcRect/>
          <a:stretch/>
        </p:blipFill>
        <p:spPr>
          <a:xfrm>
            <a:off x="5382260" y="1118676"/>
            <a:ext cx="3597600" cy="2698200"/>
          </a:xfrm>
          <a:prstGeom prst="rect">
            <a:avLst/>
          </a:prstGeom>
          <a:noFill/>
          <a:ln w="28575" cap="flat" cmpd="sng">
            <a:solidFill>
              <a:srgbClr val="000000"/>
            </a:solidFill>
            <a:prstDash val="solid"/>
            <a:round/>
            <a:headEnd type="none" w="sm" len="sm"/>
            <a:tailEnd type="none" w="sm" len="sm"/>
          </a:ln>
        </p:spPr>
      </p:pic>
      <p:sp>
        <p:nvSpPr>
          <p:cNvPr id="746" name="Google Shape;746;p90"/>
          <p:cNvSpPr txBox="1"/>
          <p:nvPr/>
        </p:nvSpPr>
        <p:spPr>
          <a:xfrm>
            <a:off x="1789650" y="4216600"/>
            <a:ext cx="6488700" cy="4311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en" sz="1600" b="0" i="1" u="none" strike="noStrike" cap="none">
                <a:solidFill>
                  <a:schemeClr val="dk1"/>
                </a:solidFill>
                <a:latin typeface="Arial"/>
                <a:ea typeface="Arial"/>
                <a:cs typeface="Arial"/>
                <a:sym typeface="Arial"/>
              </a:rPr>
              <a:t>SaferSTEM.com/multi-hazard-safety-course-for-k-12-schools</a:t>
            </a:r>
            <a:endParaRPr sz="1500" b="0" i="0" u="none" strike="noStrike" cap="none">
              <a:solidFill>
                <a:schemeClr val="dk1"/>
              </a:solidFill>
              <a:latin typeface="Arial"/>
              <a:ea typeface="Arial"/>
              <a:cs typeface="Arial"/>
              <a:sym typeface="Arial"/>
            </a:endParaRPr>
          </a:p>
        </p:txBody>
      </p:sp>
      <p:sp>
        <p:nvSpPr>
          <p:cNvPr id="747" name="Google Shape;747;p90"/>
          <p:cNvSpPr txBox="1"/>
          <p:nvPr/>
        </p:nvSpPr>
        <p:spPr>
          <a:xfrm>
            <a:off x="5318050" y="2744675"/>
            <a:ext cx="3151800" cy="415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Arial"/>
              <a:ea typeface="Arial"/>
              <a:cs typeface="Arial"/>
              <a:sym typeface="Arial"/>
            </a:endParaRPr>
          </a:p>
        </p:txBody>
      </p:sp>
      <p:sp>
        <p:nvSpPr>
          <p:cNvPr id="748" name="Google Shape;748;p90"/>
          <p:cNvSpPr txBox="1"/>
          <p:nvPr/>
        </p:nvSpPr>
        <p:spPr>
          <a:xfrm>
            <a:off x="5385550" y="3854738"/>
            <a:ext cx="3591000" cy="32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 i="1">
                <a:solidFill>
                  <a:schemeClr val="dk1"/>
                </a:solidFill>
              </a:rPr>
              <a:t>Image courtesy of USGS</a:t>
            </a:r>
            <a:endParaRPr sz="800" i="1">
              <a:solidFill>
                <a:schemeClr val="dk1"/>
              </a:solidFill>
            </a:endParaRPr>
          </a:p>
        </p:txBody>
      </p:sp>
      <p:sp>
        <p:nvSpPr>
          <p:cNvPr id="749" name="Google Shape;749;p90"/>
          <p:cNvSpPr txBox="1"/>
          <p:nvPr/>
        </p:nvSpPr>
        <p:spPr>
          <a:xfrm>
            <a:off x="3543300" y="4867976"/>
            <a:ext cx="2057400" cy="273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fld id="{00000000-1234-1234-1234-123412341234}" type="slidenum">
              <a:rPr lang="en" sz="900" b="0" i="0" u="none" strike="noStrike" cap="none">
                <a:solidFill>
                  <a:schemeClr val="dk1"/>
                </a:solidFill>
                <a:latin typeface="Arial"/>
                <a:ea typeface="Arial"/>
                <a:cs typeface="Arial"/>
                <a:sym typeface="Arial"/>
              </a:rPr>
              <a:t>57</a:t>
            </a:fld>
            <a:endParaRPr sz="900" b="0" i="0" u="none" strike="noStrike" cap="none">
              <a:solidFill>
                <a:schemeClr val="dk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91"/>
          <p:cNvSpPr/>
          <p:nvPr/>
        </p:nvSpPr>
        <p:spPr>
          <a:xfrm>
            <a:off x="6278631" y="534606"/>
            <a:ext cx="1728903" cy="2058124"/>
          </a:xfrm>
          <a:prstGeom prst="roundRect">
            <a:avLst>
              <a:gd name="adj" fmla="val 7294"/>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5" name="Google Shape;755;p91"/>
          <p:cNvSpPr txBox="1">
            <a:spLocks noGrp="1"/>
          </p:cNvSpPr>
          <p:nvPr>
            <p:ph type="ctrTitle"/>
          </p:nvPr>
        </p:nvSpPr>
        <p:spPr>
          <a:xfrm>
            <a:off x="1060075" y="359325"/>
            <a:ext cx="4668600" cy="8955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3300"/>
              <a:buFont typeface="Arial"/>
              <a:buNone/>
            </a:pPr>
            <a:r>
              <a:rPr lang="en" sz="5100"/>
              <a:t>Thank you</a:t>
            </a:r>
            <a:endParaRPr sz="5100" b="0"/>
          </a:p>
        </p:txBody>
      </p:sp>
      <p:pic>
        <p:nvPicPr>
          <p:cNvPr id="756" name="Google Shape;756;p91" title="ShakeAlert.org_General-Educational-Resources_URL.png"/>
          <p:cNvPicPr preferRelativeResize="0"/>
          <p:nvPr/>
        </p:nvPicPr>
        <p:blipFill rotWithShape="1">
          <a:blip r:embed="rId3" cstate="print">
            <a:alphaModFix/>
            <a:extLst>
              <a:ext uri="{28A0092B-C50C-407E-A947-70E740481C1C}">
                <a14:useLocalDpi xmlns:a14="http://schemas.microsoft.com/office/drawing/2010/main"/>
              </a:ext>
            </a:extLst>
          </a:blip>
          <a:srcRect t="-1688"/>
          <a:stretch/>
        </p:blipFill>
        <p:spPr>
          <a:xfrm>
            <a:off x="6409368" y="609731"/>
            <a:ext cx="1436775" cy="1856323"/>
          </a:xfrm>
          <a:prstGeom prst="rect">
            <a:avLst/>
          </a:prstGeom>
          <a:noFill/>
          <a:ln>
            <a:noFill/>
          </a:ln>
        </p:spPr>
      </p:pic>
      <p:sp>
        <p:nvSpPr>
          <p:cNvPr id="757" name="Google Shape;757;p91"/>
          <p:cNvSpPr txBox="1"/>
          <p:nvPr/>
        </p:nvSpPr>
        <p:spPr>
          <a:xfrm>
            <a:off x="1519375" y="1278175"/>
            <a:ext cx="4209300" cy="13449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accent1"/>
              </a:buClr>
              <a:buSzPts val="2700"/>
              <a:buFont typeface="Arial"/>
              <a:buNone/>
            </a:pPr>
            <a:r>
              <a:rPr lang="en" sz="2700" b="1">
                <a:solidFill>
                  <a:schemeClr val="lt1"/>
                </a:solidFill>
              </a:rPr>
              <a:t>All workshop materials are available in digital format here:</a:t>
            </a:r>
            <a:endParaRPr sz="1500">
              <a:solidFill>
                <a:schemeClr val="lt1"/>
              </a:solidFill>
            </a:endParaRPr>
          </a:p>
        </p:txBody>
      </p:sp>
    </p:spTree>
  </p:cSld>
  <p:clrMapOvr>
    <a:masterClrMapping/>
  </p:clrMapOvr>
</p:sld>
</file>

<file path=ppt/theme/theme1.xml><?xml version="1.0" encoding="utf-8"?>
<a:theme xmlns:a="http://schemas.openxmlformats.org/drawingml/2006/main" name="Office Theme">
  <a:themeElements>
    <a:clrScheme name="ShakeAlert">
      <a:dk1>
        <a:srgbClr val="000000"/>
      </a:dk1>
      <a:lt1>
        <a:srgbClr val="FFFFFF"/>
      </a:lt1>
      <a:dk2>
        <a:srgbClr val="0E2849"/>
      </a:dk2>
      <a:lt2>
        <a:srgbClr val="E8E8E8"/>
      </a:lt2>
      <a:accent1>
        <a:srgbClr val="006F41"/>
      </a:accent1>
      <a:accent2>
        <a:srgbClr val="748591"/>
      </a:accent2>
      <a:accent3>
        <a:srgbClr val="C3151B"/>
      </a:accent3>
      <a:accent4>
        <a:srgbClr val="FBBC3B"/>
      </a:accent4>
      <a:accent5>
        <a:srgbClr val="6C94BF"/>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GS ShakeAlert Theme">
  <a:themeElements>
    <a:clrScheme name="ShakeAlert">
      <a:dk1>
        <a:srgbClr val="000000"/>
      </a:dk1>
      <a:lt1>
        <a:srgbClr val="FFFFFF"/>
      </a:lt1>
      <a:dk2>
        <a:srgbClr val="0E2849"/>
      </a:dk2>
      <a:lt2>
        <a:srgbClr val="E8E8E8"/>
      </a:lt2>
      <a:accent1>
        <a:srgbClr val="006F41"/>
      </a:accent1>
      <a:accent2>
        <a:srgbClr val="748591"/>
      </a:accent2>
      <a:accent3>
        <a:srgbClr val="C3151B"/>
      </a:accent3>
      <a:accent4>
        <a:srgbClr val="FBBC3B"/>
      </a:accent4>
      <a:accent5>
        <a:srgbClr val="6C94BF"/>
      </a:accent5>
      <a:accent6>
        <a:srgbClr val="4EA72E"/>
      </a:accent6>
      <a:hlink>
        <a:srgbClr val="0D27C0"/>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5199</Words>
  <Application>Microsoft Macintosh PowerPoint</Application>
  <PresentationFormat>On-screen Show (16:9)</PresentationFormat>
  <Paragraphs>411</Paragraphs>
  <Slides>58</Slides>
  <Notes>58</Notes>
  <HiddenSlides>0</HiddenSlides>
  <MMClips>8</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58</vt:i4>
      </vt:variant>
    </vt:vector>
  </HeadingPairs>
  <TitlesOfParts>
    <vt:vector size="70" baseType="lpstr">
      <vt:lpstr>Arial Black</vt:lpstr>
      <vt:lpstr>Noto Sans Symbols</vt:lpstr>
      <vt:lpstr>Arial</vt:lpstr>
      <vt:lpstr>NTR</vt:lpstr>
      <vt:lpstr>Roboto</vt:lpstr>
      <vt:lpstr>Kanit Medium</vt:lpstr>
      <vt:lpstr>Calibri</vt:lpstr>
      <vt:lpstr>Montserrat</vt:lpstr>
      <vt:lpstr>Wingdings</vt:lpstr>
      <vt:lpstr>Palatino Linotype</vt:lpstr>
      <vt:lpstr>Office Theme</vt:lpstr>
      <vt:lpstr>USGS ShakeAlert Theme</vt:lpstr>
      <vt:lpstr>Waves Move You: Middle School Seismology with ShakeAlert</vt:lpstr>
      <vt:lpstr>If you felt earthquake  shaking or got an alert  right now …  Would you know what  to do to be safe?</vt:lpstr>
      <vt:lpstr>PowerPoint Presentation</vt:lpstr>
      <vt:lpstr>Agenda</vt:lpstr>
      <vt:lpstr>MS-PS4-1  Use mathematical representations to describe a simple model for waves that includes how the amplitude of a wave is related to the energy in a wave.</vt:lpstr>
      <vt:lpstr>Engage</vt:lpstr>
      <vt:lpstr>Kathmandu Earthquake</vt:lpstr>
      <vt:lpstr>What is an earthquake?  Why do they happen?   What are some things that happen during an earthquake?</vt:lpstr>
      <vt:lpstr>Social Emotional Learning</vt:lpstr>
      <vt:lpstr>Explore</vt:lpstr>
      <vt:lpstr>PowerPoint Presentation</vt:lpstr>
      <vt:lpstr>Sources of Earthquakes in Washington       </vt:lpstr>
      <vt:lpstr>Friction causes potential energy to build up between tectonic plates. When they break free, an earthquake happens.    </vt:lpstr>
      <vt:lpstr>Earthquake Waves are Called Seismic Waves</vt:lpstr>
      <vt:lpstr>Seismic Waves with Different Amounts of Energy</vt:lpstr>
      <vt:lpstr>4 Seismic Wave Models</vt:lpstr>
      <vt:lpstr>Modeling P-Waves with SlinkyⓇ</vt:lpstr>
      <vt:lpstr>Modeling S-Waves with SlinkyⓇ</vt:lpstr>
      <vt:lpstr>PowerPoint Presentation</vt:lpstr>
      <vt:lpstr>People Model</vt:lpstr>
      <vt:lpstr>Water Seismometer - Waves in 2-D</vt:lpstr>
      <vt:lpstr>MyShake Sensor Seismometer -  Waves in 3-D</vt:lpstr>
      <vt:lpstr>Explain</vt:lpstr>
      <vt:lpstr>PowerPoint Presentation</vt:lpstr>
      <vt:lpstr>PowerPoint Presentation</vt:lpstr>
      <vt:lpstr>Vertical Seismograph Record Seismic Waves</vt:lpstr>
      <vt:lpstr>West Coast Integrated Seismic Network</vt:lpstr>
      <vt:lpstr>Distance from Hypocenter vs. Time Between Waves</vt:lpstr>
      <vt:lpstr>Your Turn! </vt:lpstr>
      <vt:lpstr>M 6.8 - The 2001 Nisqually, Washington Earthquake</vt:lpstr>
      <vt:lpstr>M 6.8 - The 2001 Nisqually, Washington Earthquake</vt:lpstr>
      <vt:lpstr>Elaborate</vt:lpstr>
      <vt:lpstr>2018 Magnitude 7.1 Earthquake in Anchorage, Alaska </vt:lpstr>
      <vt:lpstr>Application: ShakeAlert Earthquake Early Warning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Evaluate</vt:lpstr>
      <vt:lpstr>Waves are what move you!  Other Middle School Science Standards</vt:lpstr>
      <vt:lpstr>Reflect</vt:lpstr>
      <vt:lpstr>PowerPoint Presentation</vt:lpstr>
      <vt:lpstr>PowerPoint Presentation</vt:lpstr>
      <vt:lpstr>Multi-Hazard Risk Reduction Education Program for Schools and Other Learning Environments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Rubi Trujillo</cp:lastModifiedBy>
  <cp:revision>5</cp:revision>
  <dcterms:modified xsi:type="dcterms:W3CDTF">2026-10-24T00:18:45Z</dcterms:modified>
  <cp:category/>
</cp:coreProperties>
</file>